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67" r:id="rId5"/>
    <p:sldId id="331" r:id="rId6"/>
    <p:sldId id="332" r:id="rId7"/>
    <p:sldId id="306" r:id="rId8"/>
    <p:sldId id="273" r:id="rId9"/>
    <p:sldId id="259" r:id="rId10"/>
    <p:sldId id="260" r:id="rId11"/>
    <p:sldId id="263" r:id="rId12"/>
    <p:sldId id="264" r:id="rId13"/>
    <p:sldId id="265" r:id="rId14"/>
    <p:sldId id="312" r:id="rId15"/>
    <p:sldId id="268" r:id="rId16"/>
    <p:sldId id="314" r:id="rId17"/>
    <p:sldId id="316" r:id="rId18"/>
    <p:sldId id="317" r:id="rId19"/>
    <p:sldId id="318" r:id="rId20"/>
    <p:sldId id="319" r:id="rId21"/>
    <p:sldId id="320" r:id="rId22"/>
    <p:sldId id="261" r:id="rId23"/>
    <p:sldId id="262" r:id="rId24"/>
    <p:sldId id="321" r:id="rId25"/>
    <p:sldId id="322" r:id="rId26"/>
    <p:sldId id="323" r:id="rId27"/>
    <p:sldId id="324" r:id="rId28"/>
    <p:sldId id="325" r:id="rId29"/>
    <p:sldId id="315" r:id="rId30"/>
    <p:sldId id="326" r:id="rId31"/>
    <p:sldId id="327" r:id="rId32"/>
    <p:sldId id="328" r:id="rId33"/>
    <p:sldId id="329" r:id="rId34"/>
    <p:sldId id="330" r:id="rId35"/>
    <p:sldId id="333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2FF"/>
    <a:srgbClr val="FFFFFF"/>
    <a:srgbClr val="F16051"/>
    <a:srgbClr val="1AB921"/>
    <a:srgbClr val="324147"/>
    <a:srgbClr val="2A4F60"/>
    <a:srgbClr val="0093DD"/>
    <a:srgbClr val="0885C4"/>
    <a:srgbClr val="65B1FC"/>
    <a:srgbClr val="215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B571A-09AB-189C-8F0B-91BC4E1071D1}" v="33" dt="2025-11-21T18:06:42.893"/>
    <p1510:client id="{97546FFC-3638-4BFE-83C5-3D0E01A9059A}" v="286" dt="2025-11-21T13:55:38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5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0433F-4D8C-4E09-BDE9-67FC57A1D60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32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3D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3486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14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07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rgbClr val="21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3BA6D-227D-5A87-B004-0FD6944CCB75}"/>
              </a:ext>
            </a:extLst>
          </p:cNvPr>
          <p:cNvSpPr txBox="1"/>
          <p:nvPr userDrawn="1"/>
        </p:nvSpPr>
        <p:spPr>
          <a:xfrm>
            <a:off x="3737557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2A4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3816323" y="6488668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#DataSatMadrid</a:t>
            </a:r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D5C6-6C5F-4A19-BCE7-641A00AA4341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11614-90A9-492B-B9C2-536BA57A43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776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D5C6-6C5F-4A19-BCE7-641A00AA4341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11614-90A9-492B-B9C2-536BA57A43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95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54178" y="3846236"/>
            <a:ext cx="7075402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4178" y="297735"/>
            <a:ext cx="6988439" cy="328000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41447" y="5443546"/>
            <a:ext cx="7240008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162420" y="5104992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B2811-BD54-4484-0B8F-D454FE7281DB}"/>
              </a:ext>
            </a:extLst>
          </p:cNvPr>
          <p:cNvSpPr/>
          <p:nvPr userDrawn="1"/>
        </p:nvSpPr>
        <p:spPr>
          <a:xfrm>
            <a:off x="7678959" y="5443546"/>
            <a:ext cx="4429914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83BBC06B-28DA-8861-C2CE-5F52EABAB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4"/>
          <a:stretch/>
        </p:blipFill>
        <p:spPr>
          <a:xfrm>
            <a:off x="732901" y="25220"/>
            <a:ext cx="3152570" cy="2438064"/>
          </a:xfrm>
          <a:prstGeom prst="rect">
            <a:avLst/>
          </a:prstGeom>
        </p:spPr>
      </p:pic>
      <p:pic>
        <p:nvPicPr>
          <p:cNvPr id="17" name="Picture 2" descr="▷ Expertos en Bases de Datos para Empresas | Aleson ITC">
            <a:extLst>
              <a:ext uri="{FF2B5EF4-FFF2-40B4-BE49-F238E27FC236}">
                <a16:creationId xmlns:a16="http://schemas.microsoft.com/office/drawing/2014/main" id="{8BDC9D56-2BDE-006D-A214-FAB4E40F8D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2" y="5626236"/>
            <a:ext cx="1895551" cy="61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FA9CEA55-F1BB-BBD1-E35A-761F5BCC32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0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61862D81-4032-4FE3-D47A-0E2162AC1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35" y="5626236"/>
            <a:ext cx="1452577" cy="6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D SYNNEX - Utimaco">
            <a:extLst>
              <a:ext uri="{FF2B5EF4-FFF2-40B4-BE49-F238E27FC236}">
                <a16:creationId xmlns:a16="http://schemas.microsoft.com/office/drawing/2014/main" id="{98490C95-7D42-5F0E-A24F-E35D4F993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55" y="5450948"/>
            <a:ext cx="2346409" cy="9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city with many buildings&#10;&#10;Description automatically generated">
            <a:extLst>
              <a:ext uri="{FF2B5EF4-FFF2-40B4-BE49-F238E27FC236}">
                <a16:creationId xmlns:a16="http://schemas.microsoft.com/office/drawing/2014/main" id="{692EDA69-CE2C-C348-9D67-524216A7A1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454" r="25803" b="13984"/>
          <a:stretch>
            <a:fillRect/>
          </a:stretch>
        </p:blipFill>
        <p:spPr>
          <a:xfrm>
            <a:off x="838498" y="2702777"/>
            <a:ext cx="1270918" cy="979539"/>
          </a:xfrm>
          <a:custGeom>
            <a:avLst/>
            <a:gdLst>
              <a:gd name="connsiteX0" fmla="*/ 0 w 1270918"/>
              <a:gd name="connsiteY0" fmla="*/ 0 h 979539"/>
              <a:gd name="connsiteX1" fmla="*/ 1270918 w 1270918"/>
              <a:gd name="connsiteY1" fmla="*/ 0 h 979539"/>
              <a:gd name="connsiteX2" fmla="*/ 635459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0" y="0"/>
                </a:moveTo>
                <a:lnTo>
                  <a:pt x="1270918" y="0"/>
                </a:lnTo>
                <a:lnTo>
                  <a:pt x="635459" y="979539"/>
                </a:lnTo>
                <a:close/>
              </a:path>
            </a:pathLst>
          </a:cu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3AC6A74-061F-BC04-AFC8-87FF2DDAA6D6}"/>
              </a:ext>
            </a:extLst>
          </p:cNvPr>
          <p:cNvSpPr/>
          <p:nvPr userDrawn="1"/>
        </p:nvSpPr>
        <p:spPr>
          <a:xfrm>
            <a:off x="127932" y="2702778"/>
            <a:ext cx="1270918" cy="979539"/>
          </a:xfrm>
          <a:prstGeom prst="triangle">
            <a:avLst/>
          </a:prstGeom>
          <a:solidFill>
            <a:srgbClr val="1178AB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28D10C10-DF88-E710-2C3B-B754BE5CAB22}"/>
              </a:ext>
            </a:extLst>
          </p:cNvPr>
          <p:cNvSpPr/>
          <p:nvPr userDrawn="1"/>
        </p:nvSpPr>
        <p:spPr>
          <a:xfrm>
            <a:off x="1545845" y="2702777"/>
            <a:ext cx="1270918" cy="979539"/>
          </a:xfrm>
          <a:prstGeom prst="triangle">
            <a:avLst/>
          </a:prstGeom>
          <a:solidFill>
            <a:srgbClr val="196A9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person standing in front of a large group of people&#10;&#10;Description automatically generated">
            <a:extLst>
              <a:ext uri="{FF2B5EF4-FFF2-40B4-BE49-F238E27FC236}">
                <a16:creationId xmlns:a16="http://schemas.microsoft.com/office/drawing/2014/main" id="{26F4ADF2-2D6D-D165-2CDA-2511B8E338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t="13908" r="23279" b="1085"/>
          <a:stretch>
            <a:fillRect/>
          </a:stretch>
        </p:blipFill>
        <p:spPr>
          <a:xfrm>
            <a:off x="2963757" y="2702776"/>
            <a:ext cx="1270918" cy="979539"/>
          </a:xfrm>
          <a:custGeom>
            <a:avLst/>
            <a:gdLst>
              <a:gd name="connsiteX0" fmla="*/ 635459 w 1270918"/>
              <a:gd name="connsiteY0" fmla="*/ 0 h 979539"/>
              <a:gd name="connsiteX1" fmla="*/ 1270918 w 1270918"/>
              <a:gd name="connsiteY1" fmla="*/ 979539 h 979539"/>
              <a:gd name="connsiteX2" fmla="*/ 0 w 1270918"/>
              <a:gd name="connsiteY2" fmla="*/ 979539 h 9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918" h="979539">
                <a:moveTo>
                  <a:pt x="635459" y="0"/>
                </a:moveTo>
                <a:lnTo>
                  <a:pt x="1270918" y="979539"/>
                </a:lnTo>
                <a:lnTo>
                  <a:pt x="0" y="979539"/>
                </a:lnTo>
                <a:close/>
              </a:path>
            </a:pathLst>
          </a:custGeom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D29F5C3-A1F8-505F-01D6-906CA447D1A9}"/>
              </a:ext>
            </a:extLst>
          </p:cNvPr>
          <p:cNvSpPr/>
          <p:nvPr userDrawn="1"/>
        </p:nvSpPr>
        <p:spPr>
          <a:xfrm rot="10800000">
            <a:off x="2256411" y="2702776"/>
            <a:ext cx="1270918" cy="979539"/>
          </a:xfrm>
          <a:prstGeom prst="triangle">
            <a:avLst/>
          </a:prstGeom>
          <a:solidFill>
            <a:srgbClr val="215C7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C425BCD-0B93-FAF3-4F2F-E840695794AE}"/>
              </a:ext>
            </a:extLst>
          </p:cNvPr>
          <p:cNvSpPr/>
          <p:nvPr userDrawn="1"/>
        </p:nvSpPr>
        <p:spPr>
          <a:xfrm rot="10800000">
            <a:off x="3674323" y="2702775"/>
            <a:ext cx="1270918" cy="979539"/>
          </a:xfrm>
          <a:prstGeom prst="triangle">
            <a:avLst/>
          </a:prstGeom>
          <a:solidFill>
            <a:srgbClr val="2A4F6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F770415-1B44-B8AD-7FD1-5E83B4F739C8}"/>
              </a:ext>
            </a:extLst>
          </p:cNvPr>
          <p:cNvSpPr/>
          <p:nvPr userDrawn="1"/>
        </p:nvSpPr>
        <p:spPr>
          <a:xfrm rot="10800000">
            <a:off x="-579415" y="2702775"/>
            <a:ext cx="1270918" cy="979539"/>
          </a:xfrm>
          <a:prstGeom prst="triangle">
            <a:avLst/>
          </a:prstGeom>
          <a:solidFill>
            <a:srgbClr val="0885C4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986D7B-0140-0A67-CFBD-38BE406331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05" y="5713323"/>
            <a:ext cx="1220375" cy="376557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68A1EBF9-3528-C3DC-D2A0-7C380EBBC0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1" y="5579280"/>
            <a:ext cx="2346409" cy="644645"/>
          </a:xfrm>
          <a:prstGeom prst="rect">
            <a:avLst/>
          </a:prstGeom>
        </p:spPr>
      </p:pic>
      <p:pic>
        <p:nvPicPr>
          <p:cNvPr id="1026" name="Picture 2" descr="Home - ENCAMINA">
            <a:extLst>
              <a:ext uri="{FF2B5EF4-FFF2-40B4-BE49-F238E27FC236}">
                <a16:creationId xmlns:a16="http://schemas.microsoft.com/office/drawing/2014/main" id="{C7CB0A35-E64F-9F2B-4E54-401D5EE538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22264" r="9347" b="23456"/>
          <a:stretch>
            <a:fillRect/>
          </a:stretch>
        </p:blipFill>
        <p:spPr bwMode="auto">
          <a:xfrm>
            <a:off x="7789910" y="5678778"/>
            <a:ext cx="1403937" cy="48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BEE23D7-C227-F573-2547-56C77BABC6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121" y="4570409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n-US"/>
              <a:t>email@domain.com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8F59729-87EE-DD0F-12BF-01690AB10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1121" y="5153671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s-ES">
                <a:solidFill>
                  <a:prstClr val="white"/>
                </a:solidFill>
                <a:latin typeface="Segoe UI Semilight"/>
              </a:rPr>
              <a:t>https://www.linkedin.com/in/xxxx/</a:t>
            </a:r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520AA37-ACF9-7A7A-2789-D6728AA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1121" y="5820989"/>
            <a:ext cx="3970733" cy="3468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/>
            </a:lvl2pPr>
          </a:lstStyle>
          <a:p>
            <a:r>
              <a:rPr lang="es-ES">
                <a:solidFill>
                  <a:prstClr val="white"/>
                </a:solidFill>
                <a:latin typeface="Segoe UI Semilight"/>
              </a:rPr>
              <a:t>@xxxxx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">
    <p:bg>
      <p:bgPr>
        <a:solidFill>
          <a:srgbClr val="009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85876" y="129662"/>
            <a:ext cx="4109476" cy="4109476"/>
          </a:xfrm>
          <a:prstGeom prst="ellipse">
            <a:avLst/>
          </a:prstGeom>
          <a:blipFill dpi="0" rotWithShape="1">
            <a:blip r:embed="rId2"/>
            <a:srcRect/>
            <a:stretch>
              <a:fillRect t="508" b="-27994"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648" y="390491"/>
            <a:ext cx="5914987" cy="1022673"/>
          </a:xfrm>
        </p:spPr>
        <p:txBody>
          <a:bodyPr anchor="t">
            <a:noAutofit/>
          </a:bodyPr>
          <a:lstStyle>
            <a:lvl1pPr>
              <a:defRPr sz="4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48" y="1560946"/>
            <a:ext cx="5914987" cy="4461164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2856633" y="6546110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</p:spTree>
    <p:extLst>
      <p:ext uri="{BB962C8B-B14F-4D97-AF65-F5344CB8AC3E}">
        <p14:creationId xmlns:p14="http://schemas.microsoft.com/office/powerpoint/2010/main" val="224167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27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5B1F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9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4120088" y="6519446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#DataSatMadrid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54353FE-933D-A564-79FE-5B4C216C8112}"/>
              </a:ext>
            </a:extLst>
          </p:cNvPr>
          <p:cNvSpPr/>
          <p:nvPr userDrawn="1"/>
        </p:nvSpPr>
        <p:spPr>
          <a:xfrm>
            <a:off x="11995638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13D5D04-A0BD-1A49-7E09-1041E0A43B59}"/>
              </a:ext>
            </a:extLst>
          </p:cNvPr>
          <p:cNvSpPr/>
          <p:nvPr userDrawn="1"/>
        </p:nvSpPr>
        <p:spPr>
          <a:xfrm rot="10800000">
            <a:off x="-205101" y="6519446"/>
            <a:ext cx="392723" cy="338554"/>
          </a:xfrm>
          <a:prstGeom prst="triangle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77" r:id="rId4"/>
    <p:sldLayoutId id="2147483652" r:id="rId5"/>
    <p:sldLayoutId id="2147483672" r:id="rId6"/>
    <p:sldLayoutId id="2147483653" r:id="rId7"/>
    <p:sldLayoutId id="2147483654" r:id="rId8"/>
    <p:sldLayoutId id="2147483673" r:id="rId9"/>
    <p:sldLayoutId id="2147483674" r:id="rId10"/>
    <p:sldLayoutId id="2147483675" r:id="rId11"/>
    <p:sldLayoutId id="2147483676" r:id="rId12"/>
    <p:sldLayoutId id="2147483655" r:id="rId13"/>
    <p:sldLayoutId id="2147483671" r:id="rId14"/>
    <p:sldLayoutId id="2147483678" r:id="rId15"/>
    <p:sldLayoutId id="214748367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blegalgo.blogspot.com/2011/03/teddy-cachorrito-rescatado-de-la-basura.html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SQLDB/SQLin5/blob/main/newAIinSQL2025/getting-started-with-ai.md" TargetMode="External"/><Relationship Id="rId2" Type="http://schemas.openxmlformats.org/officeDocument/2006/relationships/hyperlink" Target="https://learn.microsoft.com/en-us/sql/sql-server/ai/artificial-intelligence-intelligent-applications-faq?view=sql-server-ver17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noProof="0">
                <a:latin typeface="+mn-lt"/>
              </a:rPr>
              <a:t>Implementando RAG Local sobre SQL Server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227D822-54A4-5E63-8BFD-49956B3D4822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41674" y="225904"/>
          <a:ext cx="11950326" cy="6223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794">
                  <a:extLst>
                    <a:ext uri="{9D8B030D-6E8A-4147-A177-3AD203B41FA5}">
                      <a16:colId xmlns:a16="http://schemas.microsoft.com/office/drawing/2014/main" val="1298852624"/>
                    </a:ext>
                  </a:extLst>
                </a:gridCol>
                <a:gridCol w="957253">
                  <a:extLst>
                    <a:ext uri="{9D8B030D-6E8A-4147-A177-3AD203B41FA5}">
                      <a16:colId xmlns:a16="http://schemas.microsoft.com/office/drawing/2014/main" val="2400329934"/>
                    </a:ext>
                  </a:extLst>
                </a:gridCol>
                <a:gridCol w="1233529">
                  <a:extLst>
                    <a:ext uri="{9D8B030D-6E8A-4147-A177-3AD203B41FA5}">
                      <a16:colId xmlns:a16="http://schemas.microsoft.com/office/drawing/2014/main" val="2540234774"/>
                    </a:ext>
                  </a:extLst>
                </a:gridCol>
                <a:gridCol w="1151490">
                  <a:extLst>
                    <a:ext uri="{9D8B030D-6E8A-4147-A177-3AD203B41FA5}">
                      <a16:colId xmlns:a16="http://schemas.microsoft.com/office/drawing/2014/main" val="3953087941"/>
                    </a:ext>
                  </a:extLst>
                </a:gridCol>
                <a:gridCol w="917590">
                  <a:extLst>
                    <a:ext uri="{9D8B030D-6E8A-4147-A177-3AD203B41FA5}">
                      <a16:colId xmlns:a16="http://schemas.microsoft.com/office/drawing/2014/main" val="2177906337"/>
                    </a:ext>
                  </a:extLst>
                </a:gridCol>
                <a:gridCol w="967796">
                  <a:extLst>
                    <a:ext uri="{9D8B030D-6E8A-4147-A177-3AD203B41FA5}">
                      <a16:colId xmlns:a16="http://schemas.microsoft.com/office/drawing/2014/main" val="3421569951"/>
                    </a:ext>
                  </a:extLst>
                </a:gridCol>
                <a:gridCol w="1132394">
                  <a:extLst>
                    <a:ext uri="{9D8B030D-6E8A-4147-A177-3AD203B41FA5}">
                      <a16:colId xmlns:a16="http://schemas.microsoft.com/office/drawing/2014/main" val="3421353581"/>
                    </a:ext>
                  </a:extLst>
                </a:gridCol>
                <a:gridCol w="1027559">
                  <a:extLst>
                    <a:ext uri="{9D8B030D-6E8A-4147-A177-3AD203B41FA5}">
                      <a16:colId xmlns:a16="http://schemas.microsoft.com/office/drawing/2014/main" val="1949275501"/>
                    </a:ext>
                  </a:extLst>
                </a:gridCol>
                <a:gridCol w="1027559">
                  <a:extLst>
                    <a:ext uri="{9D8B030D-6E8A-4147-A177-3AD203B41FA5}">
                      <a16:colId xmlns:a16="http://schemas.microsoft.com/office/drawing/2014/main" val="3225799754"/>
                    </a:ext>
                  </a:extLst>
                </a:gridCol>
                <a:gridCol w="2610362">
                  <a:extLst>
                    <a:ext uri="{9D8B030D-6E8A-4147-A177-3AD203B41FA5}">
                      <a16:colId xmlns:a16="http://schemas.microsoft.com/office/drawing/2014/main" val="724216226"/>
                    </a:ext>
                  </a:extLst>
                </a:gridCol>
              </a:tblGrid>
              <a:tr h="203397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HUMANO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VUELA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FLOTA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CAMINA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Género</a:t>
                      </a:r>
                    </a:p>
                    <a:p>
                      <a:pPr algn="ctr"/>
                      <a:r>
                        <a:rPr lang="es-ES" sz="1400" dirty="0"/>
                        <a:t>Masculino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Género</a:t>
                      </a:r>
                    </a:p>
                    <a:p>
                      <a:pPr algn="ctr"/>
                      <a:r>
                        <a:rPr lang="es-ES" sz="1400" dirty="0"/>
                        <a:t>Femenino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67652"/>
                  </a:ext>
                </a:extLst>
              </a:tr>
              <a:tr h="1047507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[0,0,0,0,1,0,0,0]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381405"/>
                  </a:ext>
                </a:extLst>
              </a:tr>
              <a:tr h="1047507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[0,0,0,1,0,0,0,0]</a:t>
                      </a:r>
                    </a:p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6744"/>
                  </a:ext>
                </a:extLst>
              </a:tr>
              <a:tr h="1047507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[1,1,0,0,0,1,0,1]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607455"/>
                  </a:ext>
                </a:extLst>
              </a:tr>
              <a:tr h="1047507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[1,1,0,0,0,1,1,0]</a:t>
                      </a:r>
                    </a:p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522849"/>
                  </a:ext>
                </a:extLst>
              </a:tr>
            </a:tbl>
          </a:graphicData>
        </a:graphic>
      </p:graphicFrame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F968D6D6-2499-04E1-49BF-63C14A61F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0" y="3402699"/>
            <a:ext cx="869220" cy="869220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93580F19-AAEB-7D11-3C62-76CFDFB2F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8" y="2201334"/>
            <a:ext cx="973183" cy="973183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12ADBB1C-C193-ED5E-8B83-2C69DB9C0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4" y="5518645"/>
            <a:ext cx="763756" cy="7637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91D7BD-47BC-26C8-6FB5-24E33FF65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" y="4473975"/>
            <a:ext cx="816488" cy="8164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AE9A16-5C77-25C5-834D-AFE3847C6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79" y="142092"/>
            <a:ext cx="1103475" cy="9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712E9-94C3-8C5B-4416-86C569C5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Vectores y </a:t>
            </a:r>
            <a:r>
              <a:rPr lang="es-ES" dirty="0" err="1"/>
              <a:t>Embeddings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95696E5-DB02-4F3D-AD9F-5CD009F7F3DB}"/>
              </a:ext>
            </a:extLst>
          </p:cNvPr>
          <p:cNvSpPr/>
          <p:nvPr/>
        </p:nvSpPr>
        <p:spPr>
          <a:xfrm>
            <a:off x="3561167" y="1237533"/>
            <a:ext cx="1885186" cy="100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Características del vector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A516121-1129-7546-0652-58C41B2D7B28}"/>
              </a:ext>
            </a:extLst>
          </p:cNvPr>
          <p:cNvSpPr/>
          <p:nvPr/>
        </p:nvSpPr>
        <p:spPr>
          <a:xfrm>
            <a:off x="5622511" y="1237533"/>
            <a:ext cx="5837586" cy="10050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de valores ordenados creados por un humano para entrenar un modelo.</a:t>
            </a:r>
            <a:b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[Peso, Tamaño, Edad, Longitud del pelo,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Energia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08B5211-73DD-0BF2-E1E5-7F03F943C032}"/>
              </a:ext>
            </a:extLst>
          </p:cNvPr>
          <p:cNvSpPr/>
          <p:nvPr/>
        </p:nvSpPr>
        <p:spPr>
          <a:xfrm>
            <a:off x="3561167" y="2529619"/>
            <a:ext cx="1885186" cy="34462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Vector</a:t>
            </a:r>
          </a:p>
          <a:p>
            <a:pPr algn="ctr"/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Embedding</a:t>
            </a:r>
            <a:endParaRPr lang="es-E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FBBDD28-D40D-A683-BDFA-181906A7198B}"/>
              </a:ext>
            </a:extLst>
          </p:cNvPr>
          <p:cNvSpPr/>
          <p:nvPr/>
        </p:nvSpPr>
        <p:spPr>
          <a:xfrm>
            <a:off x="5622511" y="2627267"/>
            <a:ext cx="5837586" cy="6393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 vectores generados por un modelo tienen significado semántico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3048A18-8D14-5388-14E6-ACAD7A988AE6}"/>
              </a:ext>
            </a:extLst>
          </p:cNvPr>
          <p:cNvSpPr/>
          <p:nvPr/>
        </p:nvSpPr>
        <p:spPr>
          <a:xfrm>
            <a:off x="5622511" y="3591341"/>
            <a:ext cx="5837586" cy="23845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Perro:</a:t>
            </a:r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[0.9, 0.3, 0.2, …]</a:t>
            </a:r>
          </a:p>
          <a:p>
            <a:r>
              <a:rPr lang="es-E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Foto de un perro:</a:t>
            </a:r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[0.9, 0.3, 0.2, …]</a:t>
            </a:r>
          </a:p>
          <a:p>
            <a:r>
              <a:rPr lang="es-E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Cachorro:</a:t>
            </a:r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[0.88, 0.25, 0.19, …]</a:t>
            </a:r>
          </a:p>
        </p:txBody>
      </p:sp>
      <p:pic>
        <p:nvPicPr>
          <p:cNvPr id="39" name="Imagen 38" descr="Perro parado sobre piso de madera&#10;&#10;El contenido generado por IA puede ser incorrecto.">
            <a:extLst>
              <a:ext uri="{FF2B5EF4-FFF2-40B4-BE49-F238E27FC236}">
                <a16:creationId xmlns:a16="http://schemas.microsoft.com/office/drawing/2014/main" id="{01623E7E-0B81-4768-C43A-FD8623FE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903" y="3520440"/>
            <a:ext cx="1774411" cy="24059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374B79-CC2B-79BC-8B22-E9D20AB3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9" y="142092"/>
            <a:ext cx="1103475" cy="9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2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6835B-9BA4-C2C8-96DB-7847A446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 de similitud usando COSENOS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680482-80BC-1506-A7C4-440B4773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58786"/>
            <a:ext cx="1034415" cy="895403"/>
          </a:xfrm>
          <a:prstGeom prst="rect">
            <a:avLst/>
          </a:prstGeom>
        </p:spPr>
      </p:pic>
      <p:sp>
        <p:nvSpPr>
          <p:cNvPr id="51" name="Arco 50">
            <a:extLst>
              <a:ext uri="{FF2B5EF4-FFF2-40B4-BE49-F238E27FC236}">
                <a16:creationId xmlns:a16="http://schemas.microsoft.com/office/drawing/2014/main" id="{E4135965-10B3-8A01-3161-5EC63278AD88}"/>
              </a:ext>
            </a:extLst>
          </p:cNvPr>
          <p:cNvSpPr/>
          <p:nvPr/>
        </p:nvSpPr>
        <p:spPr>
          <a:xfrm rot="17289950">
            <a:off x="5830407" y="2637825"/>
            <a:ext cx="1868277" cy="2020467"/>
          </a:xfrm>
          <a:prstGeom prst="arc">
            <a:avLst>
              <a:gd name="adj1" fmla="val 16200000"/>
              <a:gd name="adj2" fmla="val 965772"/>
            </a:avLst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384">
              <a:defRPr/>
            </a:pPr>
            <a:endParaRPr lang="es-ES" sz="2700">
              <a:solidFill>
                <a:schemeClr val="tx1">
                  <a:lumMod val="85000"/>
                  <a:lumOff val="15000"/>
                </a:schemeClr>
              </a:solidFill>
              <a:latin typeface="Segoe UI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C38F8275-99CA-3905-C17D-135E1AD9C45F}"/>
              </a:ext>
            </a:extLst>
          </p:cNvPr>
          <p:cNvSpPr/>
          <p:nvPr/>
        </p:nvSpPr>
        <p:spPr>
          <a:xfrm rot="500859">
            <a:off x="7225846" y="2414379"/>
            <a:ext cx="768139" cy="707002"/>
          </a:xfrm>
          <a:prstGeom prst="arc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384">
              <a:defRPr/>
            </a:pPr>
            <a:endParaRPr lang="es-ES" sz="2700">
              <a:solidFill>
                <a:schemeClr val="tx1">
                  <a:lumMod val="85000"/>
                  <a:lumOff val="15000"/>
                </a:schemeClr>
              </a:solidFill>
              <a:latin typeface="Segoe UI"/>
            </a:endParaRP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3A527A9-8497-18F6-7A87-286E89EE575F}"/>
              </a:ext>
            </a:extLst>
          </p:cNvPr>
          <p:cNvGrpSpPr/>
          <p:nvPr/>
        </p:nvGrpSpPr>
        <p:grpSpPr>
          <a:xfrm>
            <a:off x="5487853" y="571860"/>
            <a:ext cx="3856241" cy="4056108"/>
            <a:chOff x="6950746" y="2133600"/>
            <a:chExt cx="2571192" cy="2704455"/>
          </a:xfrm>
        </p:grpSpPr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65443CF-E977-0AAB-7DC9-5CEF1D64DF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8096" y="2133600"/>
              <a:ext cx="4" cy="201930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9D5AE692-024D-CF76-3A26-AABEDC24A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8100" y="4120191"/>
              <a:ext cx="1863838" cy="3270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60AC487F-CC8D-51CB-BF90-567F2E7C3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746" y="4152900"/>
              <a:ext cx="707353" cy="685155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A56A07A-D699-7818-A53D-6BCE7E8A0D67}"/>
              </a:ext>
            </a:extLst>
          </p:cNvPr>
          <p:cNvGrpSpPr/>
          <p:nvPr/>
        </p:nvGrpSpPr>
        <p:grpSpPr>
          <a:xfrm>
            <a:off x="6548732" y="1579015"/>
            <a:ext cx="4706299" cy="2021366"/>
            <a:chOff x="7658098" y="2805132"/>
            <a:chExt cx="3137978" cy="1347768"/>
          </a:xfrm>
        </p:grpSpPr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5421966-A526-C4EE-802B-D30937DBE132}"/>
                </a:ext>
              </a:extLst>
            </p:cNvPr>
            <p:cNvSpPr txBox="1"/>
            <p:nvPr/>
          </p:nvSpPr>
          <p:spPr>
            <a:xfrm>
              <a:off x="9769419" y="2805132"/>
              <a:ext cx="1026657" cy="33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384">
                <a:defRPr/>
              </a:pPr>
              <a:r>
                <a:rPr lang="es-E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Italia</a:t>
              </a:r>
              <a:endParaRPr lang="es-ES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endParaRP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A676ADEB-0950-5F15-C483-E84B6588801A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V="1">
              <a:off x="7658098" y="2974433"/>
              <a:ext cx="2111321" cy="1178467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6C5F331-2A99-203E-A8BB-D6F14203C935}"/>
              </a:ext>
            </a:extLst>
          </p:cNvPr>
          <p:cNvGrpSpPr/>
          <p:nvPr/>
        </p:nvGrpSpPr>
        <p:grpSpPr>
          <a:xfrm>
            <a:off x="6570928" y="929892"/>
            <a:ext cx="3792790" cy="2670490"/>
            <a:chOff x="7672897" y="2372321"/>
            <a:chExt cx="2528885" cy="1780579"/>
          </a:xfrm>
        </p:grpSpPr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B3F083B9-6C57-AD85-45C6-A750BD14E54E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7672897" y="2541622"/>
              <a:ext cx="1502228" cy="1611278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00D2108F-735D-8905-2C29-6C0E47FE761E}"/>
                </a:ext>
              </a:extLst>
            </p:cNvPr>
            <p:cNvSpPr txBox="1"/>
            <p:nvPr/>
          </p:nvSpPr>
          <p:spPr>
            <a:xfrm>
              <a:off x="9175125" y="2372321"/>
              <a:ext cx="1026657" cy="33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384">
                <a:defRPr/>
              </a:pPr>
              <a:r>
                <a:rPr lang="es-E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Roma</a:t>
              </a:r>
              <a:endParaRPr lang="es-ES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endParaRPr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7C1C3DC1-C269-A51B-8887-49DA9592A49C}"/>
              </a:ext>
            </a:extLst>
          </p:cNvPr>
          <p:cNvGrpSpPr/>
          <p:nvPr/>
        </p:nvGrpSpPr>
        <p:grpSpPr>
          <a:xfrm>
            <a:off x="6548730" y="2896438"/>
            <a:ext cx="3854018" cy="682548"/>
            <a:chOff x="7658097" y="3683536"/>
            <a:chExt cx="2569710" cy="455096"/>
          </a:xfrm>
        </p:grpSpPr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32F1802A-A474-F552-7AE3-39D440AF59BC}"/>
                </a:ext>
              </a:extLst>
            </p:cNvPr>
            <p:cNvSpPr txBox="1"/>
            <p:nvPr/>
          </p:nvSpPr>
          <p:spPr>
            <a:xfrm>
              <a:off x="9201150" y="3683536"/>
              <a:ext cx="1026657" cy="33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384">
                <a:defRPr/>
              </a:pPr>
              <a:r>
                <a:rPr lang="es-E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Francia</a:t>
              </a:r>
              <a:endParaRPr lang="es-ES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endParaRPr>
            </a:p>
          </p:txBody>
        </p:sp>
        <p:cxnSp>
          <p:nvCxnSpPr>
            <p:cNvPr id="65" name="Conector recto de flecha 64">
              <a:extLst>
                <a:ext uri="{FF2B5EF4-FFF2-40B4-BE49-F238E27FC236}">
                  <a16:creationId xmlns:a16="http://schemas.microsoft.com/office/drawing/2014/main" id="{D9E9D693-7A08-7B9E-6172-4D6EB4CA6563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7658097" y="3852837"/>
              <a:ext cx="1543053" cy="285795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AF88D548-3B35-C77F-3127-C71A32C3781A}"/>
              </a:ext>
            </a:extLst>
          </p:cNvPr>
          <p:cNvGrpSpPr/>
          <p:nvPr/>
        </p:nvGrpSpPr>
        <p:grpSpPr>
          <a:xfrm>
            <a:off x="6548728" y="3554493"/>
            <a:ext cx="4357178" cy="507831"/>
            <a:chOff x="7658096" y="4122300"/>
            <a:chExt cx="2905197" cy="338602"/>
          </a:xfrm>
        </p:grpSpPr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169AECF7-FB87-3F89-4918-4AC8ED9ED344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7658096" y="4138632"/>
              <a:ext cx="1725050" cy="152969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BA1240FA-9F90-57D5-514F-58314A6ED5EB}"/>
                </a:ext>
              </a:extLst>
            </p:cNvPr>
            <p:cNvSpPr txBox="1"/>
            <p:nvPr/>
          </p:nvSpPr>
          <p:spPr>
            <a:xfrm>
              <a:off x="9383146" y="4122300"/>
              <a:ext cx="1180147" cy="33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384">
                <a:defRPr/>
              </a:pPr>
              <a:r>
                <a:rPr lang="es-E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Paris</a:t>
              </a:r>
              <a:endParaRPr lang="es-ES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43CE764-4903-47A1-ED1B-E02694AB2A29}"/>
              </a:ext>
            </a:extLst>
          </p:cNvPr>
          <p:cNvGrpSpPr/>
          <p:nvPr/>
        </p:nvGrpSpPr>
        <p:grpSpPr>
          <a:xfrm>
            <a:off x="3090672" y="2777894"/>
            <a:ext cx="3480255" cy="822486"/>
            <a:chOff x="5300377" y="3604498"/>
            <a:chExt cx="2320499" cy="548402"/>
          </a:xfrm>
        </p:grpSpPr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07331F03-F0DC-0235-C83D-BF6EC7B78AE3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H="1" flipV="1">
              <a:off x="6612536" y="3773799"/>
              <a:ext cx="1008340" cy="379101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E7ACC2EB-1C1F-D309-1BC2-AB3553AF60C6}"/>
                </a:ext>
              </a:extLst>
            </p:cNvPr>
            <p:cNvSpPr txBox="1"/>
            <p:nvPr/>
          </p:nvSpPr>
          <p:spPr>
            <a:xfrm>
              <a:off x="5300377" y="3604498"/>
              <a:ext cx="1312159" cy="33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1384">
                <a:defRPr/>
              </a:pPr>
              <a:r>
                <a:rPr lang="es-ES" sz="2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Lechuga</a:t>
              </a:r>
              <a:endPara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4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2711-02DA-49E1-2036-71187B47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5606BED5-CBD5-AF0F-C471-089ECFD0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1" y="158786"/>
            <a:ext cx="1045226" cy="9042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6AFC4D-9E79-1625-00DE-5B67340C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br>
              <a:rPr lang="es-ES" dirty="0"/>
            </a:br>
            <a:r>
              <a:rPr lang="es-ES" dirty="0"/>
              <a:t>Vectores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B2FB64-C594-6250-F62F-D21EA61FFEB3}"/>
              </a:ext>
            </a:extLst>
          </p:cNvPr>
          <p:cNvSpPr txBox="1"/>
          <p:nvPr/>
        </p:nvSpPr>
        <p:spPr>
          <a:xfrm>
            <a:off x="2198884" y="526171"/>
            <a:ext cx="8223901" cy="1153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lvl="1" indent="0" algn="ctr">
              <a:buNone/>
            </a:pPr>
            <a:r>
              <a:rPr lang="es-ES" dirty="0"/>
              <a:t>En Azure, existen diversas bases de datos que proporcionan servicios de Bases de Datos Vectoriales:</a:t>
            </a:r>
          </a:p>
          <a:p>
            <a:pPr lvl="1" algn="ctr"/>
            <a:endParaRPr lang="es-ES" dirty="0"/>
          </a:p>
        </p:txBody>
      </p:sp>
      <p:pic>
        <p:nvPicPr>
          <p:cNvPr id="8" name="Picture 2" descr="Introducing Integrated Vector Database in Azure Cosmos DB for MongoDB vCore  - Azure Cosmos DB Blog">
            <a:extLst>
              <a:ext uri="{FF2B5EF4-FFF2-40B4-BE49-F238E27FC236}">
                <a16:creationId xmlns:a16="http://schemas.microsoft.com/office/drawing/2014/main" id="{9525BBAE-4453-8693-FB6F-9C810C1C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096" y="1539914"/>
            <a:ext cx="1697048" cy="9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asily deploy a pgvector-enabled PostgreSQL server to Azure - Microsoft  Community Hub">
            <a:extLst>
              <a:ext uri="{FF2B5EF4-FFF2-40B4-BE49-F238E27FC236}">
                <a16:creationId xmlns:a16="http://schemas.microsoft.com/office/drawing/2014/main" id="{BC775890-5DA4-C8DE-29CC-70F53C15A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3"/>
          <a:stretch/>
        </p:blipFill>
        <p:spPr bwMode="auto">
          <a:xfrm>
            <a:off x="10122982" y="3341117"/>
            <a:ext cx="1690162" cy="9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zure Cloud Services | Sysvine Technologies">
            <a:extLst>
              <a:ext uri="{FF2B5EF4-FFF2-40B4-BE49-F238E27FC236}">
                <a16:creationId xmlns:a16="http://schemas.microsoft.com/office/drawing/2014/main" id="{A5846A68-CBB1-536E-7C25-4FBB2892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4" b="10600"/>
          <a:stretch/>
        </p:blipFill>
        <p:spPr bwMode="auto">
          <a:xfrm>
            <a:off x="3157410" y="4494878"/>
            <a:ext cx="1644905" cy="10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318D4A5-C9EF-877D-AF4F-9826879CB76A}"/>
              </a:ext>
            </a:extLst>
          </p:cNvPr>
          <p:cNvSpPr txBox="1"/>
          <p:nvPr/>
        </p:nvSpPr>
        <p:spPr>
          <a:xfrm>
            <a:off x="4551887" y="1733450"/>
            <a:ext cx="5559136" cy="4524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lvl="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 algn="r"/>
            <a:r>
              <a:rPr lang="en-US" sz="1600" dirty="0"/>
              <a:t>Azure Cosmos DB for MongoDB </a:t>
            </a:r>
          </a:p>
          <a:p>
            <a:pPr lvl="1" algn="r"/>
            <a:r>
              <a:rPr lang="en-US" sz="1600" dirty="0"/>
              <a:t>Integrated Vector Database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 algn="l"/>
            <a:r>
              <a:rPr lang="en-US" sz="1600" dirty="0"/>
              <a:t>Azure cache for Redis</a:t>
            </a:r>
            <a:endParaRPr lang="es-E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 algn="r"/>
            <a:r>
              <a:rPr lang="en-US" sz="1600" dirty="0"/>
              <a:t>Azure PostgreSQL Server </a:t>
            </a:r>
          </a:p>
          <a:p>
            <a:pPr lvl="1" algn="r"/>
            <a:r>
              <a:rPr lang="en-US" sz="1600" dirty="0" err="1"/>
              <a:t>pgvector</a:t>
            </a:r>
            <a:r>
              <a:rPr lang="en-US" sz="1600" dirty="0"/>
              <a:t> Extension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 algn="l"/>
            <a:r>
              <a:rPr lang="en-US" sz="1600" dirty="0"/>
              <a:t>Azure AI Search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 algn="r"/>
            <a:r>
              <a:rPr lang="en-US" sz="1600" dirty="0"/>
              <a:t>Azure SQL Database</a:t>
            </a:r>
          </a:p>
          <a:p>
            <a:pPr lvl="1"/>
            <a:endParaRPr lang="en-US" sz="1600" dirty="0"/>
          </a:p>
        </p:txBody>
      </p:sp>
      <p:pic>
        <p:nvPicPr>
          <p:cNvPr id="13" name="Picture 8" descr="Leveraging Redis Insights for Azure Cache for Redis - Microsoft Community  Hub">
            <a:extLst>
              <a:ext uri="{FF2B5EF4-FFF2-40B4-BE49-F238E27FC236}">
                <a16:creationId xmlns:a16="http://schemas.microsoft.com/office/drawing/2014/main" id="{8CA895A4-080D-B26D-4EEF-CA527C82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80" y="2617209"/>
            <a:ext cx="1697048" cy="78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zure SQL: La Solución Definitiva para la Gestión de Bases de Datos en la  Nube">
            <a:extLst>
              <a:ext uri="{FF2B5EF4-FFF2-40B4-BE49-F238E27FC236}">
                <a16:creationId xmlns:a16="http://schemas.microsoft.com/office/drawing/2014/main" id="{D1DF1853-4EA3-1542-7011-762ABA987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7625" r="15732" b="16988"/>
          <a:stretch/>
        </p:blipFill>
        <p:spPr bwMode="auto">
          <a:xfrm>
            <a:off x="10122982" y="5132055"/>
            <a:ext cx="1690162" cy="8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F7DF-9590-0785-E3B3-6AF4DF62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B296D2-A365-4FEB-9686-4C0BC4D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6" y="122591"/>
            <a:ext cx="1038957" cy="94039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F2167C-03FD-288D-CAA6-3BFF62825D20}"/>
              </a:ext>
            </a:extLst>
          </p:cNvPr>
          <p:cNvSpPr/>
          <p:nvPr/>
        </p:nvSpPr>
        <p:spPr>
          <a:xfrm>
            <a:off x="7680517" y="2592695"/>
            <a:ext cx="2407609" cy="38024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LLMs</a:t>
            </a:r>
            <a:endParaRPr lang="es-E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9CF586A-E9DF-3DAE-8C90-E6E02ED59B4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237770" y="3073259"/>
            <a:ext cx="2306959" cy="0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090FAD1-4B94-C412-DE08-60096AB8DF4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5241837" y="3844793"/>
            <a:ext cx="2366708" cy="6158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9C881E2-A5E0-6420-A317-55A2BAFAC915}"/>
              </a:ext>
            </a:extLst>
          </p:cNvPr>
          <p:cNvCxnSpPr>
            <a:cxnSpLocks/>
          </p:cNvCxnSpPr>
          <p:nvPr/>
        </p:nvCxnSpPr>
        <p:spPr>
          <a:xfrm>
            <a:off x="5253735" y="5010868"/>
            <a:ext cx="2433631" cy="0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D5D0ADE-A24A-5DD7-6645-518BE35811E9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5310535" y="5905416"/>
            <a:ext cx="2375576" cy="0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036495-21B4-8255-BBA6-B115FBA84F15}"/>
              </a:ext>
            </a:extLst>
          </p:cNvPr>
          <p:cNvSpPr txBox="1"/>
          <p:nvPr/>
        </p:nvSpPr>
        <p:spPr>
          <a:xfrm>
            <a:off x="8371547" y="2746045"/>
            <a:ext cx="101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i="1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</a:t>
            </a:r>
            <a:endParaRPr lang="es-ES" sz="1800" i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8ED733-2407-1CD5-2042-D0869CCC5219}"/>
              </a:ext>
            </a:extLst>
          </p:cNvPr>
          <p:cNvSpPr txBox="1"/>
          <p:nvPr/>
        </p:nvSpPr>
        <p:spPr>
          <a:xfrm>
            <a:off x="5959376" y="2744254"/>
            <a:ext cx="101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1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</a:t>
            </a:r>
            <a:endParaRPr lang="es-ES" sz="1800" i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927562-ABE4-E458-496C-2999D1D06728}"/>
              </a:ext>
            </a:extLst>
          </p:cNvPr>
          <p:cNvSpPr txBox="1"/>
          <p:nvPr/>
        </p:nvSpPr>
        <p:spPr>
          <a:xfrm>
            <a:off x="5747522" y="3519610"/>
            <a:ext cx="136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r>
              <a:rPr lang="es-ES" err="1"/>
              <a:t>Assistant</a:t>
            </a:r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C4B367E-9CE8-B7CE-78FB-C377C45153ED}"/>
              </a:ext>
            </a:extLst>
          </p:cNvPr>
          <p:cNvSpPr txBox="1"/>
          <p:nvPr/>
        </p:nvSpPr>
        <p:spPr>
          <a:xfrm>
            <a:off x="5919451" y="4645549"/>
            <a:ext cx="101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1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</a:t>
            </a:r>
            <a:endParaRPr lang="es-ES" sz="1800" i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399D995-8248-B675-41B9-3D5E88CC9D6A}"/>
              </a:ext>
            </a:extLst>
          </p:cNvPr>
          <p:cNvSpPr txBox="1"/>
          <p:nvPr/>
        </p:nvSpPr>
        <p:spPr>
          <a:xfrm>
            <a:off x="5789912" y="5546881"/>
            <a:ext cx="136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r>
              <a:rPr lang="es-ES" dirty="0"/>
              <a:t>Assistant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D7EFEEF-717E-BA69-93F0-E46E1CEE0E96}"/>
              </a:ext>
            </a:extLst>
          </p:cNvPr>
          <p:cNvGrpSpPr/>
          <p:nvPr/>
        </p:nvGrpSpPr>
        <p:grpSpPr>
          <a:xfrm>
            <a:off x="860752" y="2765496"/>
            <a:ext cx="4377018" cy="640248"/>
            <a:chOff x="723993" y="2461175"/>
            <a:chExt cx="4377018" cy="640248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BD1CF5E-2204-4707-7430-CE8EE135A4B3}"/>
                </a:ext>
              </a:extLst>
            </p:cNvPr>
            <p:cNvGrpSpPr/>
            <p:nvPr/>
          </p:nvGrpSpPr>
          <p:grpSpPr>
            <a:xfrm>
              <a:off x="723993" y="2461175"/>
              <a:ext cx="4373477" cy="640248"/>
              <a:chOff x="723993" y="2461175"/>
              <a:chExt cx="4373477" cy="640248"/>
            </a:xfrm>
          </p:grpSpPr>
          <p:sp>
            <p:nvSpPr>
              <p:cNvPr id="28" name="Rounded Rectangle 12">
                <a:extLst>
                  <a:ext uri="{FF2B5EF4-FFF2-40B4-BE49-F238E27FC236}">
                    <a16:creationId xmlns:a16="http://schemas.microsoft.com/office/drawing/2014/main" id="{202E9741-D07D-4F3C-8708-87CD034B64D9}"/>
                  </a:ext>
                </a:extLst>
              </p:cNvPr>
              <p:cNvSpPr/>
              <p:nvPr/>
            </p:nvSpPr>
            <p:spPr bwMode="auto">
              <a:xfrm>
                <a:off x="723993" y="2461175"/>
                <a:ext cx="4373477" cy="640248"/>
              </a:xfrm>
              <a:prstGeom prst="roundRect">
                <a:avLst>
                  <a:gd name="adj" fmla="val 279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0">
                <a:extLst>
                  <a:ext uri="{FF2B5EF4-FFF2-40B4-BE49-F238E27FC236}">
                    <a16:creationId xmlns:a16="http://schemas.microsoft.com/office/drawing/2014/main" id="{B34B2940-609E-992F-6325-122884FDD428}"/>
                  </a:ext>
                </a:extLst>
              </p:cNvPr>
              <p:cNvSpPr/>
              <p:nvPr/>
            </p:nvSpPr>
            <p:spPr bwMode="auto">
              <a:xfrm>
                <a:off x="796636" y="2603500"/>
                <a:ext cx="4157913" cy="369332"/>
              </a:xfrm>
              <a:prstGeom prst="roundRect">
                <a:avLst>
                  <a:gd name="adj" fmla="val 50000"/>
                </a:avLst>
              </a:prstGeom>
              <a:solidFill>
                <a:srgbClr val="2682F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BB862BF-93E5-A6A9-D352-5A0BAB39091D}"/>
                </a:ext>
              </a:extLst>
            </p:cNvPr>
            <p:cNvSpPr txBox="1"/>
            <p:nvPr/>
          </p:nvSpPr>
          <p:spPr>
            <a:xfrm>
              <a:off x="2135561" y="2584272"/>
              <a:ext cx="2965450" cy="36933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dirty="0"/>
                <a:t>Cuéntame un chiste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B6AA804-AF3E-E629-0DA5-5DE87129F165}"/>
              </a:ext>
            </a:extLst>
          </p:cNvPr>
          <p:cNvGrpSpPr/>
          <p:nvPr/>
        </p:nvGrpSpPr>
        <p:grpSpPr>
          <a:xfrm>
            <a:off x="868360" y="3524669"/>
            <a:ext cx="4373477" cy="649447"/>
            <a:chOff x="742275" y="3197458"/>
            <a:chExt cx="4373477" cy="64944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C69FF85D-348F-0FBE-37B4-6D68E539ED45}"/>
                </a:ext>
              </a:extLst>
            </p:cNvPr>
            <p:cNvGrpSpPr/>
            <p:nvPr/>
          </p:nvGrpSpPr>
          <p:grpSpPr>
            <a:xfrm>
              <a:off x="742275" y="3197458"/>
              <a:ext cx="4373477" cy="640248"/>
              <a:chOff x="743107" y="2451509"/>
              <a:chExt cx="4373477" cy="640248"/>
            </a:xfrm>
          </p:grpSpPr>
          <p:sp>
            <p:nvSpPr>
              <p:cNvPr id="33" name="Rounded Rectangle 12">
                <a:extLst>
                  <a:ext uri="{FF2B5EF4-FFF2-40B4-BE49-F238E27FC236}">
                    <a16:creationId xmlns:a16="http://schemas.microsoft.com/office/drawing/2014/main" id="{07CCB8CD-34F7-082D-5855-D906B9DB016F}"/>
                  </a:ext>
                </a:extLst>
              </p:cNvPr>
              <p:cNvSpPr/>
              <p:nvPr/>
            </p:nvSpPr>
            <p:spPr bwMode="auto">
              <a:xfrm>
                <a:off x="743107" y="2451509"/>
                <a:ext cx="4373477" cy="640248"/>
              </a:xfrm>
              <a:prstGeom prst="roundRect">
                <a:avLst>
                  <a:gd name="adj" fmla="val 279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10">
                <a:extLst>
                  <a:ext uri="{FF2B5EF4-FFF2-40B4-BE49-F238E27FC236}">
                    <a16:creationId xmlns:a16="http://schemas.microsoft.com/office/drawing/2014/main" id="{BF7032DD-2A57-1618-3D7E-11A4A9C3D8BA}"/>
                  </a:ext>
                </a:extLst>
              </p:cNvPr>
              <p:cNvSpPr/>
              <p:nvPr/>
            </p:nvSpPr>
            <p:spPr bwMode="auto">
              <a:xfrm>
                <a:off x="797468" y="2497799"/>
                <a:ext cx="4253081" cy="566412"/>
              </a:xfrm>
              <a:prstGeom prst="roundRect">
                <a:avLst>
                  <a:gd name="adj" fmla="val 50000"/>
                </a:avLst>
              </a:prstGeom>
              <a:solidFill>
                <a:srgbClr val="1AB92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0C6F26C-2223-60D3-DAF6-B426687A708C}"/>
                </a:ext>
              </a:extLst>
            </p:cNvPr>
            <p:cNvSpPr txBox="1"/>
            <p:nvPr/>
          </p:nvSpPr>
          <p:spPr>
            <a:xfrm>
              <a:off x="777170" y="3200574"/>
              <a:ext cx="4253081" cy="646331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 dirty="0"/>
                <a:t>¿Qué hace una abeja en el gimnasio?</a:t>
              </a:r>
            </a:p>
            <a:p>
              <a:r>
                <a:rPr lang="es-ES" dirty="0"/>
                <a:t>¡Zum-</a:t>
              </a:r>
              <a:r>
                <a:rPr lang="es-ES" dirty="0" err="1"/>
                <a:t>ba</a:t>
              </a:r>
              <a:r>
                <a:rPr lang="es-ES" dirty="0"/>
                <a:t>!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F05C472-A728-6208-A913-74BC12CF19E4}"/>
              </a:ext>
            </a:extLst>
          </p:cNvPr>
          <p:cNvGrpSpPr/>
          <p:nvPr/>
        </p:nvGrpSpPr>
        <p:grpSpPr>
          <a:xfrm>
            <a:off x="844036" y="4680489"/>
            <a:ext cx="4373477" cy="640248"/>
            <a:chOff x="717951" y="4353278"/>
            <a:chExt cx="4373477" cy="640248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6FDF1B95-DCF1-4528-977F-6A13185F8F47}"/>
                </a:ext>
              </a:extLst>
            </p:cNvPr>
            <p:cNvGrpSpPr/>
            <p:nvPr/>
          </p:nvGrpSpPr>
          <p:grpSpPr>
            <a:xfrm>
              <a:off x="717951" y="4353278"/>
              <a:ext cx="4373477" cy="640248"/>
              <a:chOff x="743107" y="2451509"/>
              <a:chExt cx="4373477" cy="640248"/>
            </a:xfrm>
          </p:grpSpPr>
          <p:sp>
            <p:nvSpPr>
              <p:cNvPr id="38" name="Rounded Rectangle 12">
                <a:extLst>
                  <a:ext uri="{FF2B5EF4-FFF2-40B4-BE49-F238E27FC236}">
                    <a16:creationId xmlns:a16="http://schemas.microsoft.com/office/drawing/2014/main" id="{12C6AE71-5E8F-7D97-AE9D-797686E03B19}"/>
                  </a:ext>
                </a:extLst>
              </p:cNvPr>
              <p:cNvSpPr/>
              <p:nvPr/>
            </p:nvSpPr>
            <p:spPr bwMode="auto">
              <a:xfrm>
                <a:off x="743107" y="2451509"/>
                <a:ext cx="4373477" cy="640248"/>
              </a:xfrm>
              <a:prstGeom prst="roundRect">
                <a:avLst>
                  <a:gd name="adj" fmla="val 279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10">
                <a:extLst>
                  <a:ext uri="{FF2B5EF4-FFF2-40B4-BE49-F238E27FC236}">
                    <a16:creationId xmlns:a16="http://schemas.microsoft.com/office/drawing/2014/main" id="{6992E1D6-EBD1-5AF9-DB79-330D4AA3BC56}"/>
                  </a:ext>
                </a:extLst>
              </p:cNvPr>
              <p:cNvSpPr/>
              <p:nvPr/>
            </p:nvSpPr>
            <p:spPr bwMode="auto">
              <a:xfrm>
                <a:off x="821792" y="2603500"/>
                <a:ext cx="4132757" cy="369332"/>
              </a:xfrm>
              <a:prstGeom prst="roundRect">
                <a:avLst>
                  <a:gd name="adj" fmla="val 50000"/>
                </a:avLst>
              </a:prstGeom>
              <a:solidFill>
                <a:srgbClr val="2682F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C936143-44C3-6851-4747-452043C0E2A3}"/>
                </a:ext>
              </a:extLst>
            </p:cNvPr>
            <p:cNvSpPr txBox="1"/>
            <p:nvPr/>
          </p:nvSpPr>
          <p:spPr>
            <a:xfrm>
              <a:off x="3424028" y="4498991"/>
              <a:ext cx="1297222" cy="36933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/>
                <a:t>Otro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68477BD-214C-546F-84C2-95BE8597F9DA}"/>
              </a:ext>
            </a:extLst>
          </p:cNvPr>
          <p:cNvGrpSpPr/>
          <p:nvPr/>
        </p:nvGrpSpPr>
        <p:grpSpPr>
          <a:xfrm>
            <a:off x="868360" y="5603059"/>
            <a:ext cx="4442175" cy="640248"/>
            <a:chOff x="742275" y="5275848"/>
            <a:chExt cx="4442175" cy="640248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1E55CD6-6022-90F8-934F-A57B4B6C1BE4}"/>
                </a:ext>
              </a:extLst>
            </p:cNvPr>
            <p:cNvGrpSpPr/>
            <p:nvPr/>
          </p:nvGrpSpPr>
          <p:grpSpPr>
            <a:xfrm>
              <a:off x="742275" y="5275848"/>
              <a:ext cx="4373477" cy="640248"/>
              <a:chOff x="743107" y="2451509"/>
              <a:chExt cx="4373477" cy="640248"/>
            </a:xfrm>
          </p:grpSpPr>
          <p:sp>
            <p:nvSpPr>
              <p:cNvPr id="43" name="Rounded Rectangle 12">
                <a:extLst>
                  <a:ext uri="{FF2B5EF4-FFF2-40B4-BE49-F238E27FC236}">
                    <a16:creationId xmlns:a16="http://schemas.microsoft.com/office/drawing/2014/main" id="{2B73D0B5-1335-0CD1-8734-8B5FB54CADEE}"/>
                  </a:ext>
                </a:extLst>
              </p:cNvPr>
              <p:cNvSpPr/>
              <p:nvPr/>
            </p:nvSpPr>
            <p:spPr bwMode="auto">
              <a:xfrm>
                <a:off x="743107" y="2451509"/>
                <a:ext cx="4373477" cy="640248"/>
              </a:xfrm>
              <a:prstGeom prst="roundRect">
                <a:avLst>
                  <a:gd name="adj" fmla="val 279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10">
                <a:extLst>
                  <a:ext uri="{FF2B5EF4-FFF2-40B4-BE49-F238E27FC236}">
                    <a16:creationId xmlns:a16="http://schemas.microsoft.com/office/drawing/2014/main" id="{E937BF29-1711-5010-7AFD-CD9BAE09B31C}"/>
                  </a:ext>
                </a:extLst>
              </p:cNvPr>
              <p:cNvSpPr/>
              <p:nvPr/>
            </p:nvSpPr>
            <p:spPr bwMode="auto">
              <a:xfrm>
                <a:off x="797468" y="2603500"/>
                <a:ext cx="4157081" cy="369332"/>
              </a:xfrm>
              <a:prstGeom prst="roundRect">
                <a:avLst>
                  <a:gd name="adj" fmla="val 50000"/>
                </a:avLst>
              </a:prstGeom>
              <a:solidFill>
                <a:srgbClr val="1AB92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2B8C799B-8720-F845-26C1-34E414A6ECF9}"/>
                </a:ext>
              </a:extLst>
            </p:cNvPr>
            <p:cNvSpPr txBox="1"/>
            <p:nvPr/>
          </p:nvSpPr>
          <p:spPr>
            <a:xfrm>
              <a:off x="3222626" y="5393539"/>
              <a:ext cx="1961824" cy="36933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"/>
                <a:t>¿?</a:t>
              </a:r>
            </a:p>
          </p:txBody>
        </p:sp>
      </p:grpSp>
      <p:sp>
        <p:nvSpPr>
          <p:cNvPr id="45" name="Título 4">
            <a:extLst>
              <a:ext uri="{FF2B5EF4-FFF2-40B4-BE49-F238E27FC236}">
                <a16:creationId xmlns:a16="http://schemas.microsoft.com/office/drawing/2014/main" id="{D7DFCA77-8420-9457-0FBB-ABDD77860B1D}"/>
              </a:ext>
            </a:extLst>
          </p:cNvPr>
          <p:cNvSpPr txBox="1">
            <a:spLocks/>
          </p:cNvSpPr>
          <p:nvPr/>
        </p:nvSpPr>
        <p:spPr>
          <a:xfrm>
            <a:off x="3828819" y="272705"/>
            <a:ext cx="5673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r>
              <a:rPr lang="es-ES"/>
              <a:t>Como y quien interactúa con la IA Generativa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D73A34D-0340-911A-4FB1-D2EB26242398}"/>
              </a:ext>
            </a:extLst>
          </p:cNvPr>
          <p:cNvCxnSpPr>
            <a:cxnSpLocks/>
          </p:cNvCxnSpPr>
          <p:nvPr/>
        </p:nvCxnSpPr>
        <p:spPr>
          <a:xfrm>
            <a:off x="2960382" y="1563890"/>
            <a:ext cx="2177551" cy="0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86E2429-2087-84AA-EA94-0664EA44F6A7}"/>
              </a:ext>
            </a:extLst>
          </p:cNvPr>
          <p:cNvCxnSpPr>
            <a:cxnSpLocks/>
          </p:cNvCxnSpPr>
          <p:nvPr/>
        </p:nvCxnSpPr>
        <p:spPr>
          <a:xfrm>
            <a:off x="7438236" y="1530425"/>
            <a:ext cx="1935646" cy="8065"/>
          </a:xfrm>
          <a:prstGeom prst="straightConnector1">
            <a:avLst/>
          </a:prstGeom>
          <a:ln w="19050" cap="rnd">
            <a:solidFill>
              <a:srgbClr val="324147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5B2CE8E-7E17-07C5-33DE-6D45498BD1E6}"/>
              </a:ext>
            </a:extLst>
          </p:cNvPr>
          <p:cNvSpPr txBox="1"/>
          <p:nvPr/>
        </p:nvSpPr>
        <p:spPr>
          <a:xfrm>
            <a:off x="2087257" y="1379224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Texto</a:t>
            </a:r>
            <a:endParaRPr lang="es-ES" sz="1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EF27A14-2BF8-853F-D0A1-77971AC4E908}"/>
              </a:ext>
            </a:extLst>
          </p:cNvPr>
          <p:cNvSpPr txBox="1"/>
          <p:nvPr/>
        </p:nvSpPr>
        <p:spPr>
          <a:xfrm>
            <a:off x="9373882" y="1353824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Texto</a:t>
            </a:r>
            <a:endParaRPr lang="es-ES" sz="1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43FBE17A-8F11-1805-E8B4-82BB05524F5C}"/>
              </a:ext>
            </a:extLst>
          </p:cNvPr>
          <p:cNvSpPr/>
          <p:nvPr/>
        </p:nvSpPr>
        <p:spPr>
          <a:xfrm>
            <a:off x="5210827" y="1029312"/>
            <a:ext cx="2227409" cy="10022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LLMs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8A4E-C50D-5DB2-1446-84B1CF20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D2CD08-E08C-BA7D-6CF3-CFF4600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9" y="142232"/>
            <a:ext cx="1062724" cy="9207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1AEE3C-DBC1-3016-B56E-6C2B50D0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Prompt</a:t>
            </a:r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id="{1C78BC1A-A7E8-B972-83FE-51EF7179C65F}"/>
              </a:ext>
            </a:extLst>
          </p:cNvPr>
          <p:cNvGrpSpPr/>
          <p:nvPr/>
        </p:nvGrpSpPr>
        <p:grpSpPr>
          <a:xfrm>
            <a:off x="2259802" y="1924024"/>
            <a:ext cx="1723914" cy="3517952"/>
            <a:chOff x="310391" y="1606498"/>
            <a:chExt cx="1962346" cy="3517952"/>
          </a:xfrm>
        </p:grpSpPr>
        <p:sp>
          <p:nvSpPr>
            <p:cNvPr id="24" name="Rectangle: Rounded Corners 1">
              <a:extLst>
                <a:ext uri="{FF2B5EF4-FFF2-40B4-BE49-F238E27FC236}">
                  <a16:creationId xmlns:a16="http://schemas.microsoft.com/office/drawing/2014/main" id="{420C2B22-2F83-26FE-C171-7AEAC778690B}"/>
                </a:ext>
              </a:extLst>
            </p:cNvPr>
            <p:cNvSpPr/>
            <p:nvPr/>
          </p:nvSpPr>
          <p:spPr bwMode="auto">
            <a:xfrm>
              <a:off x="310391" y="2198862"/>
              <a:ext cx="1962346" cy="2925588"/>
            </a:xfrm>
            <a:prstGeom prst="roundRect">
              <a:avLst>
                <a:gd name="adj" fmla="val 6463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i="0" u="none" strike="noStrike" kern="0" cap="none" spc="0" normalizeH="0" baseline="0" noProof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 debe indicar cuál es el rol que debe asumir.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i="0" u="none" strike="noStrike" kern="0" cap="none" spc="0" normalizeH="0" baseline="0" noProof="0">
                <a:ln>
                  <a:noFill/>
                </a:ln>
                <a:solidFill>
                  <a:srgbClr val="F0F7F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i="0" u="none" strike="noStrike" kern="0" cap="none" spc="0" normalizeH="0" baseline="0" noProof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Eres un Arquitecto de Software especializado en inteligencia artificial.</a:t>
              </a:r>
            </a:p>
          </p:txBody>
        </p:sp>
        <p:sp>
          <p:nvSpPr>
            <p:cNvPr id="25" name="Rectangle: Rounded Corners 10">
              <a:extLst>
                <a:ext uri="{FF2B5EF4-FFF2-40B4-BE49-F238E27FC236}">
                  <a16:creationId xmlns:a16="http://schemas.microsoft.com/office/drawing/2014/main" id="{F144F8A3-EBC8-7999-A60A-DAFA1E49E979}"/>
                </a:ext>
              </a:extLst>
            </p:cNvPr>
            <p:cNvSpPr/>
            <p:nvPr/>
          </p:nvSpPr>
          <p:spPr bwMode="auto">
            <a:xfrm>
              <a:off x="310391" y="1606498"/>
              <a:ext cx="1962346" cy="485324"/>
            </a:xfrm>
            <a:prstGeom prst="roundRect">
              <a:avLst>
                <a:gd name="adj" fmla="val 24517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Rol</a:t>
              </a:r>
            </a:p>
          </p:txBody>
        </p:sp>
      </p:grpSp>
      <p:grpSp>
        <p:nvGrpSpPr>
          <p:cNvPr id="8" name="Group 18">
            <a:extLst>
              <a:ext uri="{FF2B5EF4-FFF2-40B4-BE49-F238E27FC236}">
                <a16:creationId xmlns:a16="http://schemas.microsoft.com/office/drawing/2014/main" id="{DCD4D9D5-BFC8-0ECA-4996-0C6782129FA2}"/>
              </a:ext>
            </a:extLst>
          </p:cNvPr>
          <p:cNvGrpSpPr/>
          <p:nvPr/>
        </p:nvGrpSpPr>
        <p:grpSpPr>
          <a:xfrm>
            <a:off x="4183272" y="1921178"/>
            <a:ext cx="1740244" cy="3523644"/>
            <a:chOff x="2644685" y="1600806"/>
            <a:chExt cx="1980934" cy="3523644"/>
          </a:xfrm>
        </p:grpSpPr>
        <p:sp>
          <p:nvSpPr>
            <p:cNvPr id="22" name="Rectangle: Rounded Corners 3">
              <a:extLst>
                <a:ext uri="{FF2B5EF4-FFF2-40B4-BE49-F238E27FC236}">
                  <a16:creationId xmlns:a16="http://schemas.microsoft.com/office/drawing/2014/main" id="{2969AA8C-096E-39EF-CF1C-5AAFE16143EB}"/>
                </a:ext>
              </a:extLst>
            </p:cNvPr>
            <p:cNvSpPr/>
            <p:nvPr/>
          </p:nvSpPr>
          <p:spPr bwMode="auto">
            <a:xfrm>
              <a:off x="2644685" y="2198859"/>
              <a:ext cx="1962345" cy="2925591"/>
            </a:xfrm>
            <a:prstGeom prst="roundRect">
              <a:avLst>
                <a:gd name="adj" fmla="val 6463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Indica en qué tono debe responder: coloquial, formal, técnico…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400" i="0" u="none" strike="noStrike" kern="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Tu tono debe ser lo más técnico posible utilizando mucha jerga especializada</a:t>
              </a:r>
            </a:p>
          </p:txBody>
        </p:sp>
        <p:sp>
          <p:nvSpPr>
            <p:cNvPr id="23" name="Rectangle: Rounded Corners 12">
              <a:extLst>
                <a:ext uri="{FF2B5EF4-FFF2-40B4-BE49-F238E27FC236}">
                  <a16:creationId xmlns:a16="http://schemas.microsoft.com/office/drawing/2014/main" id="{D374AAD8-AB91-F061-0A3F-CA1B3F548890}"/>
                </a:ext>
              </a:extLst>
            </p:cNvPr>
            <p:cNvSpPr/>
            <p:nvPr/>
          </p:nvSpPr>
          <p:spPr bwMode="auto">
            <a:xfrm>
              <a:off x="2663273" y="1600806"/>
              <a:ext cx="1962346" cy="485324"/>
            </a:xfrm>
            <a:prstGeom prst="roundRect">
              <a:avLst>
                <a:gd name="adj" fmla="val 24517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Tono</a:t>
              </a:r>
            </a:p>
          </p:txBody>
        </p:sp>
      </p:grpSp>
      <p:grpSp>
        <p:nvGrpSpPr>
          <p:cNvPr id="9" name="Group 19">
            <a:extLst>
              <a:ext uri="{FF2B5EF4-FFF2-40B4-BE49-F238E27FC236}">
                <a16:creationId xmlns:a16="http://schemas.microsoft.com/office/drawing/2014/main" id="{0364A327-954C-E51F-D438-3BF17000C85D}"/>
              </a:ext>
            </a:extLst>
          </p:cNvPr>
          <p:cNvGrpSpPr/>
          <p:nvPr/>
        </p:nvGrpSpPr>
        <p:grpSpPr>
          <a:xfrm>
            <a:off x="6140570" y="1921178"/>
            <a:ext cx="1723914" cy="3523644"/>
            <a:chOff x="4978978" y="1600806"/>
            <a:chExt cx="1962346" cy="3523644"/>
          </a:xfrm>
        </p:grpSpPr>
        <p:sp>
          <p:nvSpPr>
            <p:cNvPr id="20" name="Rectangle: Rounded Corners 5">
              <a:extLst>
                <a:ext uri="{FF2B5EF4-FFF2-40B4-BE49-F238E27FC236}">
                  <a16:creationId xmlns:a16="http://schemas.microsoft.com/office/drawing/2014/main" id="{539DEF92-F12A-9111-F4F4-9B47EA7AE274}"/>
                </a:ext>
              </a:extLst>
            </p:cNvPr>
            <p:cNvSpPr/>
            <p:nvPr/>
          </p:nvSpPr>
          <p:spPr bwMode="auto">
            <a:xfrm>
              <a:off x="4978978" y="2198858"/>
              <a:ext cx="1962346" cy="2925592"/>
            </a:xfrm>
            <a:prstGeom prst="roundRect">
              <a:avLst>
                <a:gd name="adj" fmla="val 6463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Indica en qué situación se encuentra. Proporcionando ejemplos, estructura de la información, etc.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i="0" u="none" strike="noStrike" kern="0" cap="none" spc="0" normalizeH="0" baseline="0" noProof="0" dirty="0">
                <a:ln>
                  <a:noFill/>
                </a:ln>
                <a:solidFill>
                  <a:srgbClr val="F0F7F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Estás en un evento técnico con compañeros de profesión que tienen tanto conocimiento como tú.</a:t>
              </a:r>
            </a:p>
          </p:txBody>
        </p:sp>
        <p:sp>
          <p:nvSpPr>
            <p:cNvPr id="21" name="Rectangle: Rounded Corners 14">
              <a:extLst>
                <a:ext uri="{FF2B5EF4-FFF2-40B4-BE49-F238E27FC236}">
                  <a16:creationId xmlns:a16="http://schemas.microsoft.com/office/drawing/2014/main" id="{DD468759-87FA-2E03-473D-01AF6760C544}"/>
                </a:ext>
              </a:extLst>
            </p:cNvPr>
            <p:cNvSpPr/>
            <p:nvPr/>
          </p:nvSpPr>
          <p:spPr bwMode="auto">
            <a:xfrm>
              <a:off x="4978978" y="1600806"/>
              <a:ext cx="1962346" cy="485324"/>
            </a:xfrm>
            <a:prstGeom prst="roundRect">
              <a:avLst>
                <a:gd name="adj" fmla="val 24517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Contexto</a:t>
              </a:r>
            </a:p>
          </p:txBody>
        </p: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15DA49BB-5668-6F69-E962-354C4A672E38}"/>
              </a:ext>
            </a:extLst>
          </p:cNvPr>
          <p:cNvGrpSpPr/>
          <p:nvPr/>
        </p:nvGrpSpPr>
        <p:grpSpPr>
          <a:xfrm>
            <a:off x="8155480" y="1921179"/>
            <a:ext cx="1723914" cy="3523643"/>
            <a:chOff x="7313269" y="1600806"/>
            <a:chExt cx="1962346" cy="3523643"/>
          </a:xfrm>
        </p:grpSpPr>
        <p:sp>
          <p:nvSpPr>
            <p:cNvPr id="18" name="Rectangle: Rounded Corners 6">
              <a:extLst>
                <a:ext uri="{FF2B5EF4-FFF2-40B4-BE49-F238E27FC236}">
                  <a16:creationId xmlns:a16="http://schemas.microsoft.com/office/drawing/2014/main" id="{5104EE34-CE77-9EB5-550E-822B4B4AADEE}"/>
                </a:ext>
              </a:extLst>
            </p:cNvPr>
            <p:cNvSpPr/>
            <p:nvPr/>
          </p:nvSpPr>
          <p:spPr bwMode="auto">
            <a:xfrm>
              <a:off x="7313269" y="2198858"/>
              <a:ext cx="1962345" cy="2925591"/>
            </a:xfrm>
            <a:prstGeom prst="roundRect">
              <a:avLst>
                <a:gd name="adj" fmla="val 6463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Proporciona instrucciones claras de lo que debe hacer y con qué datos.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400" i="0" u="none" strike="noStrike" kern="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Necesito que, a partir de esta definición de XXXX, generes una descripción técnica.</a:t>
              </a:r>
            </a:p>
          </p:txBody>
        </p:sp>
        <p:sp>
          <p:nvSpPr>
            <p:cNvPr id="19" name="Rectangle: Rounded Corners 15">
              <a:extLst>
                <a:ext uri="{FF2B5EF4-FFF2-40B4-BE49-F238E27FC236}">
                  <a16:creationId xmlns:a16="http://schemas.microsoft.com/office/drawing/2014/main" id="{2AFC410D-D7BA-F243-7193-46705F0230E4}"/>
                </a:ext>
              </a:extLst>
            </p:cNvPr>
            <p:cNvSpPr/>
            <p:nvPr/>
          </p:nvSpPr>
          <p:spPr bwMode="auto">
            <a:xfrm>
              <a:off x="7313269" y="1600806"/>
              <a:ext cx="1962346" cy="485324"/>
            </a:xfrm>
            <a:prstGeom prst="roundRect">
              <a:avLst>
                <a:gd name="adj" fmla="val 24517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b="1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Instrucción</a:t>
              </a:r>
            </a:p>
          </p:txBody>
        </p:sp>
      </p:grpSp>
      <p:grpSp>
        <p:nvGrpSpPr>
          <p:cNvPr id="11" name="Group 21">
            <a:extLst>
              <a:ext uri="{FF2B5EF4-FFF2-40B4-BE49-F238E27FC236}">
                <a16:creationId xmlns:a16="http://schemas.microsoft.com/office/drawing/2014/main" id="{FF6EFD18-87DD-0096-8A4A-42AC30637E2D}"/>
              </a:ext>
            </a:extLst>
          </p:cNvPr>
          <p:cNvGrpSpPr/>
          <p:nvPr/>
        </p:nvGrpSpPr>
        <p:grpSpPr>
          <a:xfrm>
            <a:off x="10208491" y="1921178"/>
            <a:ext cx="1732050" cy="3523644"/>
            <a:chOff x="9638299" y="1600806"/>
            <a:chExt cx="1971607" cy="3523644"/>
          </a:xfrm>
        </p:grpSpPr>
        <p:sp>
          <p:nvSpPr>
            <p:cNvPr id="16" name="Rectangle: Rounded Corners 7">
              <a:extLst>
                <a:ext uri="{FF2B5EF4-FFF2-40B4-BE49-F238E27FC236}">
                  <a16:creationId xmlns:a16="http://schemas.microsoft.com/office/drawing/2014/main" id="{E6AFFC4B-5CF7-0429-5D1F-5EC5773E20BC}"/>
                </a:ext>
              </a:extLst>
            </p:cNvPr>
            <p:cNvSpPr/>
            <p:nvPr/>
          </p:nvSpPr>
          <p:spPr bwMode="auto">
            <a:xfrm>
              <a:off x="9638299" y="2198858"/>
              <a:ext cx="1962346" cy="2925592"/>
            </a:xfrm>
            <a:prstGeom prst="roundRect">
              <a:avLst>
                <a:gd name="adj" fmla="val 6463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Indica cómo se deben generar los resultados, texto, </a:t>
              </a: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json</a:t>
              </a: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, </a:t>
              </a: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csv</a:t>
              </a: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, </a:t>
              </a: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xml</a:t>
              </a: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,…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300" i="0" u="none" strike="noStrike" kern="0" cap="none" spc="0" normalizeH="0" baseline="0" noProof="0" dirty="0">
                <a:ln>
                  <a:noFill/>
                </a:ln>
                <a:solidFill>
                  <a:srgbClr val="F0F7F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Genera el resultado siguiendo el siguiente formato: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{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Xxxxxxxx</a:t>
              </a: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: </a:t>
              </a: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xxxxxx</a:t>
              </a:r>
              <a:endParaRPr kumimoji="0" lang="es-ES" sz="1300" i="0" u="none" strike="noStrike" kern="0" cap="none" spc="0" normalizeH="0" baseline="0" noProof="0" dirty="0">
                <a:ln>
                  <a:noFill/>
                </a:ln>
                <a:solidFill>
                  <a:srgbClr val="F0F7F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Yyyyyyy</a:t>
              </a: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: </a:t>
              </a:r>
              <a:r>
                <a:rPr kumimoji="0" lang="es-E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yyyyyyy</a:t>
              </a:r>
              <a:endParaRPr kumimoji="0" lang="es-ES" sz="1300" i="0" u="none" strike="noStrike" kern="0" cap="none" spc="0" normalizeH="0" baseline="0" noProof="0" dirty="0">
                <a:ln>
                  <a:noFill/>
                </a:ln>
                <a:solidFill>
                  <a:srgbClr val="F0F7F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300" i="0" u="none" strike="noStrike" kern="0" cap="none" spc="0" normalizeH="0" baseline="0" noProof="0" dirty="0">
                  <a:ln>
                    <a:noFill/>
                  </a:ln>
                  <a:solidFill>
                    <a:srgbClr val="F0F7F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}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AA48E21-2B1C-C52C-258E-C95619BD8F10}"/>
                </a:ext>
              </a:extLst>
            </p:cNvPr>
            <p:cNvSpPr/>
            <p:nvPr/>
          </p:nvSpPr>
          <p:spPr bwMode="auto">
            <a:xfrm>
              <a:off x="9647560" y="1600806"/>
              <a:ext cx="1962346" cy="485324"/>
            </a:xfrm>
            <a:prstGeom prst="roundRect">
              <a:avLst>
                <a:gd name="adj" fmla="val 24517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Formato</a:t>
              </a:r>
            </a:p>
          </p:txBody>
        </p:sp>
      </p:grpSp>
      <p:sp>
        <p:nvSpPr>
          <p:cNvPr id="12" name="L-Shape 22">
            <a:extLst>
              <a:ext uri="{FF2B5EF4-FFF2-40B4-BE49-F238E27FC236}">
                <a16:creationId xmlns:a16="http://schemas.microsoft.com/office/drawing/2014/main" id="{94F7B32B-5CFA-F20F-3D83-E45DE27DBC83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3967648" y="2076143"/>
            <a:ext cx="175848" cy="175394"/>
          </a:xfrm>
          <a:prstGeom prst="corner">
            <a:avLst>
              <a:gd name="adj1" fmla="val 27894"/>
              <a:gd name="adj2" fmla="val 27106"/>
            </a:avLst>
          </a:prstGeom>
          <a:solidFill>
            <a:srgbClr val="32414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L-Shape 23">
            <a:extLst>
              <a:ext uri="{FF2B5EF4-FFF2-40B4-BE49-F238E27FC236}">
                <a16:creationId xmlns:a16="http://schemas.microsoft.com/office/drawing/2014/main" id="{E1AFDE1F-0368-642F-67F0-1B6AAAE23970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5917326" y="2076142"/>
            <a:ext cx="175848" cy="175394"/>
          </a:xfrm>
          <a:prstGeom prst="corner">
            <a:avLst>
              <a:gd name="adj1" fmla="val 27894"/>
              <a:gd name="adj2" fmla="val 27106"/>
            </a:avLst>
          </a:prstGeom>
          <a:solidFill>
            <a:srgbClr val="32414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4" name="L-Shape 24">
            <a:extLst>
              <a:ext uri="{FF2B5EF4-FFF2-40B4-BE49-F238E27FC236}">
                <a16:creationId xmlns:a16="http://schemas.microsoft.com/office/drawing/2014/main" id="{663B2664-1CAA-7D23-FCAA-30938F55F826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7909376" y="2076142"/>
            <a:ext cx="175848" cy="175394"/>
          </a:xfrm>
          <a:prstGeom prst="corner">
            <a:avLst>
              <a:gd name="adj1" fmla="val 27894"/>
              <a:gd name="adj2" fmla="val 27106"/>
            </a:avLst>
          </a:prstGeom>
          <a:solidFill>
            <a:srgbClr val="32414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5" name="L-Shape 25">
            <a:extLst>
              <a:ext uri="{FF2B5EF4-FFF2-40B4-BE49-F238E27FC236}">
                <a16:creationId xmlns:a16="http://schemas.microsoft.com/office/drawing/2014/main" id="{580B3259-26C5-34BF-C214-D8F1FED1B51D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9939526" y="2076142"/>
            <a:ext cx="175848" cy="175394"/>
          </a:xfrm>
          <a:prstGeom prst="corner">
            <a:avLst>
              <a:gd name="adj1" fmla="val 27894"/>
              <a:gd name="adj2" fmla="val 27106"/>
            </a:avLst>
          </a:prstGeom>
          <a:solidFill>
            <a:srgbClr val="32414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CCB4A-C4A4-6463-AA82-342F84372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69F5D88-53FA-6E5F-6B47-B78BAFF7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" y="149852"/>
            <a:ext cx="1009258" cy="913137"/>
          </a:xfrm>
          <a:prstGeom prst="rect">
            <a:avLst/>
          </a:prstGeom>
        </p:spPr>
      </p:pic>
      <p:pic>
        <p:nvPicPr>
          <p:cNvPr id="11" name="Picture 8" descr="Connecting your own Hadoop or Spark to Azure Data Lake Store | by Amit  Kulkarni | Azure Data Lake | Medium">
            <a:extLst>
              <a:ext uri="{FF2B5EF4-FFF2-40B4-BE49-F238E27FC236}">
                <a16:creationId xmlns:a16="http://schemas.microsoft.com/office/drawing/2014/main" id="{A9601764-C25C-16C5-A7A4-B2A68845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0" y="3830280"/>
            <a:ext cx="1079500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154A6D-870B-89E6-B457-486EF057F8A4}"/>
              </a:ext>
            </a:extLst>
          </p:cNvPr>
          <p:cNvSpPr txBox="1"/>
          <p:nvPr/>
        </p:nvSpPr>
        <p:spPr>
          <a:xfrm>
            <a:off x="830741" y="4574488"/>
            <a:ext cx="1266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Storage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C841FD6-F4F1-FC0B-2825-60851F0B7051}"/>
              </a:ext>
            </a:extLst>
          </p:cNvPr>
          <p:cNvGrpSpPr/>
          <p:nvPr/>
        </p:nvGrpSpPr>
        <p:grpSpPr>
          <a:xfrm>
            <a:off x="9447141" y="4954304"/>
            <a:ext cx="1266161" cy="976694"/>
            <a:chOff x="8552426" y="5029248"/>
            <a:chExt cx="1266161" cy="976694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8BCAB2B-D90A-B93F-B64A-228B076EC73B}"/>
                </a:ext>
              </a:extLst>
            </p:cNvPr>
            <p:cNvSpPr txBox="1"/>
            <p:nvPr/>
          </p:nvSpPr>
          <p:spPr>
            <a:xfrm>
              <a:off x="8552426" y="5728943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Answering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15" name="Picture 10" descr="OpenAI icon PNG and SVG Free Download">
              <a:extLst>
                <a:ext uri="{FF2B5EF4-FFF2-40B4-BE49-F238E27FC236}">
                  <a16:creationId xmlns:a16="http://schemas.microsoft.com/office/drawing/2014/main" id="{33D73F80-1506-F786-CC59-4BA811D0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040" y="5029248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8AFD8DD-8482-CEF0-529B-6E77D7431D97}"/>
              </a:ext>
            </a:extLst>
          </p:cNvPr>
          <p:cNvGrpSpPr/>
          <p:nvPr/>
        </p:nvGrpSpPr>
        <p:grpSpPr>
          <a:xfrm>
            <a:off x="5328174" y="3760165"/>
            <a:ext cx="1266161" cy="1039547"/>
            <a:chOff x="5665006" y="3623190"/>
            <a:chExt cx="1266161" cy="1039547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2DC54D5-9BAA-8128-AE79-EB4CE7DF12EE}"/>
                </a:ext>
              </a:extLst>
            </p:cNvPr>
            <p:cNvSpPr txBox="1"/>
            <p:nvPr/>
          </p:nvSpPr>
          <p:spPr>
            <a:xfrm>
              <a:off x="5665006" y="4385738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Embeddings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18" name="Picture 10" descr="OpenAI icon PNG and SVG Free Download">
              <a:extLst>
                <a:ext uri="{FF2B5EF4-FFF2-40B4-BE49-F238E27FC236}">
                  <a16:creationId xmlns:a16="http://schemas.microsoft.com/office/drawing/2014/main" id="{C738EB76-04CE-3E52-9960-331789F86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337" y="3623190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11281C4-E925-CD44-5FBC-49CD242BC290}"/>
              </a:ext>
            </a:extLst>
          </p:cNvPr>
          <p:cNvGrpSpPr/>
          <p:nvPr/>
        </p:nvGrpSpPr>
        <p:grpSpPr>
          <a:xfrm>
            <a:off x="9016294" y="1206148"/>
            <a:ext cx="1266161" cy="1002086"/>
            <a:chOff x="8486709" y="2312422"/>
            <a:chExt cx="1266161" cy="1002086"/>
          </a:xfrm>
        </p:grpSpPr>
        <p:pic>
          <p:nvPicPr>
            <p:cNvPr id="20" name="Picture 10" descr="OpenAI icon PNG and SVG Free Download">
              <a:extLst>
                <a:ext uri="{FF2B5EF4-FFF2-40B4-BE49-F238E27FC236}">
                  <a16:creationId xmlns:a16="http://schemas.microsoft.com/office/drawing/2014/main" id="{7BAB3487-3544-AA14-2E9F-773A3FC36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040" y="2312422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CB3A7C1-BF94-AA12-5481-70B430E93D35}"/>
                </a:ext>
              </a:extLst>
            </p:cNvPr>
            <p:cNvSpPr txBox="1"/>
            <p:nvPr/>
          </p:nvSpPr>
          <p:spPr>
            <a:xfrm>
              <a:off x="8486709" y="3037509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Embeddings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7141673-3251-01CF-E310-2F016800A4A2}"/>
              </a:ext>
            </a:extLst>
          </p:cNvPr>
          <p:cNvGrpSpPr/>
          <p:nvPr/>
        </p:nvGrpSpPr>
        <p:grpSpPr>
          <a:xfrm>
            <a:off x="11341312" y="807658"/>
            <a:ext cx="726243" cy="1458477"/>
            <a:chOff x="11103013" y="2020279"/>
            <a:chExt cx="726243" cy="1458477"/>
          </a:xfrm>
          <a:solidFill>
            <a:srgbClr val="324147"/>
          </a:solidFill>
        </p:grpSpPr>
        <p:pic>
          <p:nvPicPr>
            <p:cNvPr id="23" name="Gráfico 22" descr="Trabajador de oficina con relleno sólido">
              <a:extLst>
                <a:ext uri="{FF2B5EF4-FFF2-40B4-BE49-F238E27FC236}">
                  <a16:creationId xmlns:a16="http://schemas.microsoft.com/office/drawing/2014/main" id="{CDA43553-3EB8-3DDE-A2FA-374D6C5BF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03013" y="2020279"/>
              <a:ext cx="719324" cy="719324"/>
            </a:xfrm>
            <a:prstGeom prst="rect">
              <a:avLst/>
            </a:prstGeom>
          </p:spPr>
        </p:pic>
        <p:pic>
          <p:nvPicPr>
            <p:cNvPr id="24" name="Gráfico 23" descr="Perfil de mujer con relleno sólido">
              <a:extLst>
                <a:ext uri="{FF2B5EF4-FFF2-40B4-BE49-F238E27FC236}">
                  <a16:creationId xmlns:a16="http://schemas.microsoft.com/office/drawing/2014/main" id="{4D59EF30-51F4-601C-6A45-B9E57B202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09932" y="2759432"/>
              <a:ext cx="719324" cy="719324"/>
            </a:xfrm>
            <a:prstGeom prst="rect">
              <a:avLst/>
            </a:prstGeom>
          </p:spPr>
        </p:pic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8425D6A-B17F-8EFB-8562-7AD89DD1C0BD}"/>
              </a:ext>
            </a:extLst>
          </p:cNvPr>
          <p:cNvSpPr txBox="1"/>
          <p:nvPr/>
        </p:nvSpPr>
        <p:spPr>
          <a:xfrm>
            <a:off x="159432" y="4872005"/>
            <a:ext cx="2608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Documentación no estructurada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</a:t>
            </a:r>
            <a:r>
              <a:rPr kumimoji="0" lang="es-ES" sz="1200" b="0" i="0" u="none" strike="noStrike" kern="1200" cap="none" spc="0" normalizeH="0" baseline="0" noProof="0" err="1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pdfs</a:t>
            </a: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kumimoji="0" lang="es-ES" sz="1200" b="0" i="0" u="none" strike="noStrike" kern="1200" cap="none" spc="0" normalizeH="0" baseline="0" noProof="0" err="1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docs</a:t>
            </a: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kumimoji="0" lang="es-ES" sz="1200" b="0" i="0" u="none" strike="noStrike" kern="1200" cap="none" spc="0" normalizeH="0" baseline="0" noProof="0" err="1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txt</a:t>
            </a: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audios, imágenes, etc.)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8443AA9-D48C-CD72-6F13-67094F6F539F}"/>
              </a:ext>
            </a:extLst>
          </p:cNvPr>
          <p:cNvSpPr/>
          <p:nvPr/>
        </p:nvSpPr>
        <p:spPr>
          <a:xfrm>
            <a:off x="123067" y="3164387"/>
            <a:ext cx="2853505" cy="2427600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06A2973-9B0A-90F7-ECA3-06903943ECE1}"/>
              </a:ext>
            </a:extLst>
          </p:cNvPr>
          <p:cNvCxnSpPr>
            <a:cxnSpLocks/>
            <a:stCxn id="11" idx="3"/>
            <a:endCxn id="50" idx="1"/>
          </p:cNvCxnSpPr>
          <p:nvPr/>
        </p:nvCxnSpPr>
        <p:spPr>
          <a:xfrm flipV="1">
            <a:off x="1995020" y="4107817"/>
            <a:ext cx="1159962" cy="5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F61C351-F7B2-F2E9-EAF3-869EAADEF2EE}"/>
              </a:ext>
            </a:extLst>
          </p:cNvPr>
          <p:cNvCxnSpPr>
            <a:cxnSpLocks/>
            <a:stCxn id="46" idx="3"/>
            <a:endCxn id="18" idx="1"/>
          </p:cNvCxnSpPr>
          <p:nvPr/>
        </p:nvCxnSpPr>
        <p:spPr>
          <a:xfrm flipV="1">
            <a:off x="4719367" y="4090915"/>
            <a:ext cx="911138" cy="16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2B85EE6-BF08-1931-29D9-D774C6E49F73}"/>
              </a:ext>
            </a:extLst>
          </p:cNvPr>
          <p:cNvSpPr/>
          <p:nvPr/>
        </p:nvSpPr>
        <p:spPr>
          <a:xfrm>
            <a:off x="5328173" y="3154577"/>
            <a:ext cx="3317375" cy="292226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8CFE199-8E43-DEED-5C62-E58F64FDADE4}"/>
              </a:ext>
            </a:extLst>
          </p:cNvPr>
          <p:cNvSpPr txBox="1"/>
          <p:nvPr/>
        </p:nvSpPr>
        <p:spPr>
          <a:xfrm>
            <a:off x="159269" y="3237262"/>
            <a:ext cx="27830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DOCUMENTACION BASE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8B3C799-87F9-D2E7-883A-505EE7AF6B09}"/>
              </a:ext>
            </a:extLst>
          </p:cNvPr>
          <p:cNvSpPr txBox="1"/>
          <p:nvPr/>
        </p:nvSpPr>
        <p:spPr>
          <a:xfrm>
            <a:off x="5765611" y="3154227"/>
            <a:ext cx="222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MOTOR BUSQUEDA</a:t>
            </a:r>
          </a:p>
        </p:txBody>
      </p:sp>
      <p:cxnSp>
        <p:nvCxnSpPr>
          <p:cNvPr id="32" name="Conector recto de flecha 38">
            <a:extLst>
              <a:ext uri="{FF2B5EF4-FFF2-40B4-BE49-F238E27FC236}">
                <a16:creationId xmlns:a16="http://schemas.microsoft.com/office/drawing/2014/main" id="{6FEDE91A-BED0-0BC3-E0FB-298820926F4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92005" y="4090915"/>
            <a:ext cx="1194645" cy="11941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9F00DA7-7541-2A6B-BD44-6F1A95DFAF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294797" y="5285054"/>
            <a:ext cx="1388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2">
            <a:extLst>
              <a:ext uri="{FF2B5EF4-FFF2-40B4-BE49-F238E27FC236}">
                <a16:creationId xmlns:a16="http://schemas.microsoft.com/office/drawing/2014/main" id="{6C5B420E-CFD0-3B79-1896-9E5DF283E9AF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992243" y="1536897"/>
            <a:ext cx="1326382" cy="32896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5DFD357-2342-7EC3-A7E9-CA4787887FD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9980125" y="1536898"/>
            <a:ext cx="1330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42">
            <a:extLst>
              <a:ext uri="{FF2B5EF4-FFF2-40B4-BE49-F238E27FC236}">
                <a16:creationId xmlns:a16="http://schemas.microsoft.com/office/drawing/2014/main" id="{4FA454D2-E109-FCA3-3A8D-2F3B672C2E60}"/>
              </a:ext>
            </a:extLst>
          </p:cNvPr>
          <p:cNvCxnSpPr>
            <a:cxnSpLocks/>
            <a:stCxn id="15" idx="3"/>
            <a:endCxn id="24" idx="2"/>
          </p:cNvCxnSpPr>
          <p:nvPr/>
        </p:nvCxnSpPr>
        <p:spPr>
          <a:xfrm flipV="1">
            <a:off x="10345255" y="2266135"/>
            <a:ext cx="1362638" cy="30189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1F0A5930-ADF5-2524-BE61-42AB3359F96A}"/>
              </a:ext>
            </a:extLst>
          </p:cNvPr>
          <p:cNvSpPr/>
          <p:nvPr/>
        </p:nvSpPr>
        <p:spPr>
          <a:xfrm>
            <a:off x="157578" y="1876585"/>
            <a:ext cx="1732750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/>
                <a:ea typeface="ADLaM Display"/>
                <a:cs typeface="ADLaM Display"/>
              </a:rPr>
              <a:t>Almacenar Documentación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07E620BE-5395-AA13-CF48-261D13FF78FF}"/>
              </a:ext>
            </a:extLst>
          </p:cNvPr>
          <p:cNvSpPr/>
          <p:nvPr/>
        </p:nvSpPr>
        <p:spPr>
          <a:xfrm>
            <a:off x="1728665" y="1876585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Extraer texto</a:t>
            </a:r>
          </a:p>
        </p:txBody>
      </p:sp>
      <p:sp>
        <p:nvSpPr>
          <p:cNvPr id="39" name="Forma libre: forma 38">
            <a:extLst>
              <a:ext uri="{FF2B5EF4-FFF2-40B4-BE49-F238E27FC236}">
                <a16:creationId xmlns:a16="http://schemas.microsoft.com/office/drawing/2014/main" id="{FA41E571-1EF5-08D8-84C6-F85D88651FBE}"/>
              </a:ext>
            </a:extLst>
          </p:cNvPr>
          <p:cNvSpPr/>
          <p:nvPr/>
        </p:nvSpPr>
        <p:spPr>
          <a:xfrm>
            <a:off x="3183636" y="1876585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Particionar Texto</a:t>
            </a:r>
          </a:p>
        </p:txBody>
      </p:sp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CCD34B69-6346-A4AD-2A10-DBE420B60DA9}"/>
              </a:ext>
            </a:extLst>
          </p:cNvPr>
          <p:cNvSpPr/>
          <p:nvPr/>
        </p:nvSpPr>
        <p:spPr>
          <a:xfrm>
            <a:off x="4638607" y="1876585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205BA5C5-862E-2ECC-C11D-5E2DFBCCA350}"/>
              </a:ext>
            </a:extLst>
          </p:cNvPr>
          <p:cNvSpPr/>
          <p:nvPr/>
        </p:nvSpPr>
        <p:spPr>
          <a:xfrm>
            <a:off x="6093578" y="1876585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Almacenar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A0F46988-1F86-CEE5-D052-5D24EF5C3E2F}"/>
              </a:ext>
            </a:extLst>
          </p:cNvPr>
          <p:cNvSpPr/>
          <p:nvPr/>
        </p:nvSpPr>
        <p:spPr>
          <a:xfrm flipH="1">
            <a:off x="9113750" y="2388164"/>
            <a:ext cx="1732750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D24C6FA8-38DF-F910-337F-7185756E6C14}"/>
              </a:ext>
            </a:extLst>
          </p:cNvPr>
          <p:cNvSpPr/>
          <p:nvPr/>
        </p:nvSpPr>
        <p:spPr>
          <a:xfrm rot="5400000">
            <a:off x="7703670" y="3215754"/>
            <a:ext cx="1616634" cy="86021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solidFill>
            <a:srgbClr val="94F31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363332" tIns="13335" rIns="336661" bIns="13335" numCol="1" spcCol="1270" anchor="ctr" anchorCtr="0">
            <a:norm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Consultar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A525CF32-0531-BC6F-C31D-F95991819219}"/>
              </a:ext>
            </a:extLst>
          </p:cNvPr>
          <p:cNvSpPr/>
          <p:nvPr/>
        </p:nvSpPr>
        <p:spPr>
          <a:xfrm rot="16200000">
            <a:off x="10295347" y="3627907"/>
            <a:ext cx="1616634" cy="78072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Respuestas</a:t>
            </a:r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77DA36DA-9FF9-5511-D21A-389852721B27}"/>
              </a:ext>
            </a:extLst>
          </p:cNvPr>
          <p:cNvSpPr/>
          <p:nvPr/>
        </p:nvSpPr>
        <p:spPr>
          <a:xfrm>
            <a:off x="8294797" y="4465102"/>
            <a:ext cx="1616634" cy="68804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Recupera</a:t>
            </a: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Top-K Chunks</a:t>
            </a:r>
          </a:p>
        </p:txBody>
      </p:sp>
      <p:pic>
        <p:nvPicPr>
          <p:cNvPr id="46" name="Gráfico 45" descr="Engranajes con relleno sólido">
            <a:extLst>
              <a:ext uri="{FF2B5EF4-FFF2-40B4-BE49-F238E27FC236}">
                <a16:creationId xmlns:a16="http://schemas.microsoft.com/office/drawing/2014/main" id="{4BCA2380-A89B-0DE9-B2EC-69007C087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52630" y="3824448"/>
            <a:ext cx="566737" cy="566737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8317512E-8344-C7B7-78D6-BF8630423376}"/>
              </a:ext>
            </a:extLst>
          </p:cNvPr>
          <p:cNvGrpSpPr/>
          <p:nvPr/>
        </p:nvGrpSpPr>
        <p:grpSpPr>
          <a:xfrm>
            <a:off x="7343472" y="4936331"/>
            <a:ext cx="1174395" cy="1015134"/>
            <a:chOff x="7343472" y="4936331"/>
            <a:chExt cx="1174395" cy="1015134"/>
          </a:xfrm>
        </p:grpSpPr>
        <p:pic>
          <p:nvPicPr>
            <p:cNvPr id="48" name="Picture 2" descr="Get Started with Azure Cognitive Search | Adatis">
              <a:extLst>
                <a:ext uri="{FF2B5EF4-FFF2-40B4-BE49-F238E27FC236}">
                  <a16:creationId xmlns:a16="http://schemas.microsoft.com/office/drawing/2014/main" id="{6938E2A8-A57B-B503-8B11-1C9690337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004" y="4936331"/>
              <a:ext cx="511332" cy="51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2D104F86-6F67-0C29-D117-86F87A90811E}"/>
                </a:ext>
              </a:extLst>
            </p:cNvPr>
            <p:cNvSpPr txBox="1"/>
            <p:nvPr/>
          </p:nvSpPr>
          <p:spPr>
            <a:xfrm>
              <a:off x="7343472" y="5489800"/>
              <a:ext cx="11743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Azure AI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Search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50" name="Gráfico 49" descr="Engranajes con relleno sólido">
            <a:extLst>
              <a:ext uri="{FF2B5EF4-FFF2-40B4-BE49-F238E27FC236}">
                <a16:creationId xmlns:a16="http://schemas.microsoft.com/office/drawing/2014/main" id="{922ECCBC-CE0B-0961-4759-3D1DA5EB71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4982" y="3824448"/>
            <a:ext cx="566737" cy="566737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877384A3-1272-4790-2A58-68EB684F320E}"/>
              </a:ext>
            </a:extLst>
          </p:cNvPr>
          <p:cNvCxnSpPr>
            <a:cxnSpLocks/>
            <a:stCxn id="50" idx="3"/>
            <a:endCxn id="46" idx="1"/>
          </p:cNvCxnSpPr>
          <p:nvPr/>
        </p:nvCxnSpPr>
        <p:spPr>
          <a:xfrm>
            <a:off x="3721719" y="4107817"/>
            <a:ext cx="430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ítulo 1">
            <a:extLst>
              <a:ext uri="{FF2B5EF4-FFF2-40B4-BE49-F238E27FC236}">
                <a16:creationId xmlns:a16="http://schemas.microsoft.com/office/drawing/2014/main" id="{78B4335C-4366-378D-9910-F76238BF2F0B}"/>
              </a:ext>
            </a:extLst>
          </p:cNvPr>
          <p:cNvSpPr txBox="1">
            <a:spLocks/>
          </p:cNvSpPr>
          <p:nvPr/>
        </p:nvSpPr>
        <p:spPr>
          <a:xfrm>
            <a:off x="1729060" y="335896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RAG (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Retrieval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Augmented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Generation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8253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5306-A4D6-E798-38BE-EA3282C4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4D7C48F-6C9F-262C-3688-6CE2A607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" y="149852"/>
            <a:ext cx="1009258" cy="91313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F98789A-A32A-5430-7D5A-E02A31B289AE}"/>
              </a:ext>
            </a:extLst>
          </p:cNvPr>
          <p:cNvSpPr txBox="1">
            <a:spLocks/>
          </p:cNvSpPr>
          <p:nvPr/>
        </p:nvSpPr>
        <p:spPr>
          <a:xfrm>
            <a:off x="1729060" y="335896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RAG (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Retrieval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Augmented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Generation</a:t>
            </a: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9D1BB6-B698-9FAB-FC9E-A22EA19BE4CA}"/>
              </a:ext>
            </a:extLst>
          </p:cNvPr>
          <p:cNvSpPr txBox="1"/>
          <p:nvPr/>
        </p:nvSpPr>
        <p:spPr>
          <a:xfrm>
            <a:off x="2719150" y="4809904"/>
            <a:ext cx="1266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SQL</a:t>
            </a:r>
            <a:r>
              <a:rPr kumimoji="0" lang="es-ES" sz="1200" b="0" i="0" u="none" strike="noStrike" kern="1200" cap="none" spc="0" normalizeH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Server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231BC57-6436-298D-8B55-FD081CB3E508}"/>
              </a:ext>
            </a:extLst>
          </p:cNvPr>
          <p:cNvGrpSpPr/>
          <p:nvPr/>
        </p:nvGrpSpPr>
        <p:grpSpPr>
          <a:xfrm>
            <a:off x="9797661" y="5076224"/>
            <a:ext cx="1266161" cy="976694"/>
            <a:chOff x="8552426" y="5029248"/>
            <a:chExt cx="1266161" cy="976694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DFDF921-A233-51EE-1EFF-BC08E773793F}"/>
                </a:ext>
              </a:extLst>
            </p:cNvPr>
            <p:cNvSpPr txBox="1"/>
            <p:nvPr/>
          </p:nvSpPr>
          <p:spPr>
            <a:xfrm>
              <a:off x="8552426" y="5728943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Answering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15" name="Picture 10" descr="OpenAI icon PNG and SVG Free Download">
              <a:extLst>
                <a:ext uri="{FF2B5EF4-FFF2-40B4-BE49-F238E27FC236}">
                  <a16:creationId xmlns:a16="http://schemas.microsoft.com/office/drawing/2014/main" id="{C279646F-D352-FE7B-70E2-B30CA2BFD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040" y="5029248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B989605-32C3-E77C-638A-A5E775CCF383}"/>
              </a:ext>
            </a:extLst>
          </p:cNvPr>
          <p:cNvGrpSpPr/>
          <p:nvPr/>
        </p:nvGrpSpPr>
        <p:grpSpPr>
          <a:xfrm>
            <a:off x="5678694" y="3882085"/>
            <a:ext cx="1266161" cy="1039547"/>
            <a:chOff x="5665006" y="3623190"/>
            <a:chExt cx="1266161" cy="1039547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259BF96-C20A-F3E3-0BD1-0FFC41150CD6}"/>
                </a:ext>
              </a:extLst>
            </p:cNvPr>
            <p:cNvSpPr txBox="1"/>
            <p:nvPr/>
          </p:nvSpPr>
          <p:spPr>
            <a:xfrm>
              <a:off x="5665006" y="4385738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Embeddings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pic>
          <p:nvPicPr>
            <p:cNvPr id="18" name="Picture 10" descr="OpenAI icon PNG and SVG Free Download">
              <a:extLst>
                <a:ext uri="{FF2B5EF4-FFF2-40B4-BE49-F238E27FC236}">
                  <a16:creationId xmlns:a16="http://schemas.microsoft.com/office/drawing/2014/main" id="{C6D9D2C0-7E36-F773-2896-BCAF1243E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337" y="3623190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11F2E31-E978-A17A-FB13-22806BC71821}"/>
              </a:ext>
            </a:extLst>
          </p:cNvPr>
          <p:cNvGrpSpPr/>
          <p:nvPr/>
        </p:nvGrpSpPr>
        <p:grpSpPr>
          <a:xfrm>
            <a:off x="9366814" y="1328068"/>
            <a:ext cx="1266161" cy="1002086"/>
            <a:chOff x="8486709" y="2312422"/>
            <a:chExt cx="1266161" cy="1002086"/>
          </a:xfrm>
        </p:grpSpPr>
        <p:pic>
          <p:nvPicPr>
            <p:cNvPr id="20" name="Picture 10" descr="OpenAI icon PNG and SVG Free Download">
              <a:extLst>
                <a:ext uri="{FF2B5EF4-FFF2-40B4-BE49-F238E27FC236}">
                  <a16:creationId xmlns:a16="http://schemas.microsoft.com/office/drawing/2014/main" id="{B702C290-1D68-58AA-297B-E65917722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040" y="2312422"/>
              <a:ext cx="661500" cy="66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4F10983-BD8C-10D3-36D6-721D21BFFAEF}"/>
                </a:ext>
              </a:extLst>
            </p:cNvPr>
            <p:cNvSpPr txBox="1"/>
            <p:nvPr/>
          </p:nvSpPr>
          <p:spPr>
            <a:xfrm>
              <a:off x="8486709" y="3037509"/>
              <a:ext cx="12661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algn="ctr">
                <a:defRPr sz="120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24147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Embeddings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016A390-10EA-CA2B-F3AF-A009BD673ECC}"/>
              </a:ext>
            </a:extLst>
          </p:cNvPr>
          <p:cNvGrpSpPr/>
          <p:nvPr/>
        </p:nvGrpSpPr>
        <p:grpSpPr>
          <a:xfrm>
            <a:off x="11341312" y="929578"/>
            <a:ext cx="726243" cy="1458477"/>
            <a:chOff x="11103013" y="2020279"/>
            <a:chExt cx="726243" cy="1458477"/>
          </a:xfrm>
          <a:solidFill>
            <a:srgbClr val="324147"/>
          </a:solidFill>
        </p:grpSpPr>
        <p:pic>
          <p:nvPicPr>
            <p:cNvPr id="23" name="Gráfico 22" descr="Trabajador de oficina con relleno sólido">
              <a:extLst>
                <a:ext uri="{FF2B5EF4-FFF2-40B4-BE49-F238E27FC236}">
                  <a16:creationId xmlns:a16="http://schemas.microsoft.com/office/drawing/2014/main" id="{6B2860EE-234E-AB17-4E1E-333681CA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3013" y="2020279"/>
              <a:ext cx="719324" cy="719324"/>
            </a:xfrm>
            <a:prstGeom prst="rect">
              <a:avLst/>
            </a:prstGeom>
          </p:spPr>
        </p:pic>
        <p:pic>
          <p:nvPicPr>
            <p:cNvPr id="24" name="Gráfico 23" descr="Perfil de mujer con relleno sólido">
              <a:extLst>
                <a:ext uri="{FF2B5EF4-FFF2-40B4-BE49-F238E27FC236}">
                  <a16:creationId xmlns:a16="http://schemas.microsoft.com/office/drawing/2014/main" id="{E046671E-9EC2-1D41-1236-31B74505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9932" y="2759432"/>
              <a:ext cx="719324" cy="719324"/>
            </a:xfrm>
            <a:prstGeom prst="rect">
              <a:avLst/>
            </a:prstGeom>
          </p:spPr>
        </p:pic>
      </p:grp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D0976F0-771F-DD24-11AA-35BA2287231C}"/>
              </a:ext>
            </a:extLst>
          </p:cNvPr>
          <p:cNvSpPr/>
          <p:nvPr/>
        </p:nvSpPr>
        <p:spPr>
          <a:xfrm>
            <a:off x="2377440" y="3156737"/>
            <a:ext cx="2072961" cy="2427600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8688A83-D7E7-1380-8C7D-71CAE0ADEFD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28093" y="4212834"/>
            <a:ext cx="5310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06C7AF1-51B3-CF8D-624B-3E1EFDAE5E8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376642" y="4212835"/>
            <a:ext cx="6043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D005532-5D87-29B1-8A94-0FCE7980E08B}"/>
              </a:ext>
            </a:extLst>
          </p:cNvPr>
          <p:cNvSpPr/>
          <p:nvPr/>
        </p:nvSpPr>
        <p:spPr>
          <a:xfrm>
            <a:off x="5678693" y="3276497"/>
            <a:ext cx="3317375" cy="292226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3B96034-D3E4-6FED-A0D2-9C418891A39E}"/>
              </a:ext>
            </a:extLst>
          </p:cNvPr>
          <p:cNvSpPr txBox="1"/>
          <p:nvPr/>
        </p:nvSpPr>
        <p:spPr>
          <a:xfrm>
            <a:off x="2377440" y="3229612"/>
            <a:ext cx="2021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DOCUMENTACION BASE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ED4E2EF-4164-E71D-04DD-5B2CAAB792F6}"/>
              </a:ext>
            </a:extLst>
          </p:cNvPr>
          <p:cNvSpPr txBox="1"/>
          <p:nvPr/>
        </p:nvSpPr>
        <p:spPr>
          <a:xfrm>
            <a:off x="6116131" y="3276147"/>
            <a:ext cx="222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MOTOR BUSQUEDA</a:t>
            </a:r>
          </a:p>
        </p:txBody>
      </p:sp>
      <p:cxnSp>
        <p:nvCxnSpPr>
          <p:cNvPr id="32" name="Conector recto de flecha 38">
            <a:extLst>
              <a:ext uri="{FF2B5EF4-FFF2-40B4-BE49-F238E27FC236}">
                <a16:creationId xmlns:a16="http://schemas.microsoft.com/office/drawing/2014/main" id="{05EBED83-8F1B-5131-A112-551833CAECC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642525" y="4212835"/>
            <a:ext cx="1194645" cy="11941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C8E524C-C1DB-9C7C-702E-5E7E4371DA5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645317" y="5406974"/>
            <a:ext cx="1388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42">
            <a:extLst>
              <a:ext uri="{FF2B5EF4-FFF2-40B4-BE49-F238E27FC236}">
                <a16:creationId xmlns:a16="http://schemas.microsoft.com/office/drawing/2014/main" id="{D012E907-EF98-D56C-5989-7F74DFBB4A5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342763" y="1658817"/>
            <a:ext cx="1326382" cy="32896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E93F993-C2F3-A19E-2902-DF79058793B9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0330645" y="1658818"/>
            <a:ext cx="1330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42">
            <a:extLst>
              <a:ext uri="{FF2B5EF4-FFF2-40B4-BE49-F238E27FC236}">
                <a16:creationId xmlns:a16="http://schemas.microsoft.com/office/drawing/2014/main" id="{2A27CE81-71C9-B753-B2C4-F080CF275EB6}"/>
              </a:ext>
            </a:extLst>
          </p:cNvPr>
          <p:cNvCxnSpPr>
            <a:cxnSpLocks/>
            <a:stCxn id="15" idx="3"/>
            <a:endCxn id="24" idx="2"/>
          </p:cNvCxnSpPr>
          <p:nvPr/>
        </p:nvCxnSpPr>
        <p:spPr>
          <a:xfrm flipV="1">
            <a:off x="10695775" y="2388055"/>
            <a:ext cx="1012118" cy="30189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D6E17982-1137-18D2-D200-38960964CCAA}"/>
              </a:ext>
            </a:extLst>
          </p:cNvPr>
          <p:cNvSpPr/>
          <p:nvPr/>
        </p:nvSpPr>
        <p:spPr>
          <a:xfrm>
            <a:off x="2447218" y="2014916"/>
            <a:ext cx="1732750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/>
                <a:ea typeface="ADLaM Display"/>
                <a:cs typeface="ADLaM Display"/>
              </a:rPr>
              <a:t>Almacenar Documentación</a:t>
            </a:r>
          </a:p>
        </p:txBody>
      </p:sp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CEF49BAB-750D-F6AA-35C5-ADF0E2E41418}"/>
              </a:ext>
            </a:extLst>
          </p:cNvPr>
          <p:cNvSpPr/>
          <p:nvPr/>
        </p:nvSpPr>
        <p:spPr>
          <a:xfrm>
            <a:off x="4379369" y="2006827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4B783E66-521A-046A-1E11-966DA586DA0B}"/>
              </a:ext>
            </a:extLst>
          </p:cNvPr>
          <p:cNvSpPr/>
          <p:nvPr/>
        </p:nvSpPr>
        <p:spPr>
          <a:xfrm>
            <a:off x="6408975" y="2023085"/>
            <a:ext cx="1616634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Almacenar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7A3C5E9A-314B-16F3-B0D0-54134B82C518}"/>
              </a:ext>
            </a:extLst>
          </p:cNvPr>
          <p:cNvSpPr/>
          <p:nvPr/>
        </p:nvSpPr>
        <p:spPr>
          <a:xfrm flipH="1">
            <a:off x="9464270" y="2510084"/>
            <a:ext cx="1732750" cy="646653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99061061-3B9C-C925-2285-E253AC7B98F7}"/>
              </a:ext>
            </a:extLst>
          </p:cNvPr>
          <p:cNvSpPr/>
          <p:nvPr/>
        </p:nvSpPr>
        <p:spPr>
          <a:xfrm rot="5400000">
            <a:off x="8054190" y="3337674"/>
            <a:ext cx="1616634" cy="86021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solidFill>
            <a:srgbClr val="94F31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363332" tIns="13335" rIns="336661" bIns="13335" numCol="1" spcCol="1270" anchor="ctr" anchorCtr="0">
            <a:norm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Consultar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Embeddings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D3A68BBF-906B-6B93-B09F-BF66EA672648}"/>
              </a:ext>
            </a:extLst>
          </p:cNvPr>
          <p:cNvSpPr/>
          <p:nvPr/>
        </p:nvSpPr>
        <p:spPr>
          <a:xfrm rot="16200000">
            <a:off x="10158187" y="3749827"/>
            <a:ext cx="1616634" cy="78072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Generar Respuestas</a:t>
            </a:r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0521075B-E0CE-3CA0-516A-BAD3E403EB11}"/>
              </a:ext>
            </a:extLst>
          </p:cNvPr>
          <p:cNvSpPr/>
          <p:nvPr/>
        </p:nvSpPr>
        <p:spPr>
          <a:xfrm>
            <a:off x="8645317" y="4587022"/>
            <a:ext cx="1616634" cy="688042"/>
          </a:xfrm>
          <a:custGeom>
            <a:avLst/>
            <a:gdLst>
              <a:gd name="connsiteX0" fmla="*/ 0 w 1616634"/>
              <a:gd name="connsiteY0" fmla="*/ 0 h 646653"/>
              <a:gd name="connsiteX1" fmla="*/ 1293308 w 1616634"/>
              <a:gd name="connsiteY1" fmla="*/ 0 h 646653"/>
              <a:gd name="connsiteX2" fmla="*/ 1616634 w 1616634"/>
              <a:gd name="connsiteY2" fmla="*/ 323327 h 646653"/>
              <a:gd name="connsiteX3" fmla="*/ 1293308 w 1616634"/>
              <a:gd name="connsiteY3" fmla="*/ 646653 h 646653"/>
              <a:gd name="connsiteX4" fmla="*/ 0 w 1616634"/>
              <a:gd name="connsiteY4" fmla="*/ 646653 h 646653"/>
              <a:gd name="connsiteX5" fmla="*/ 323327 w 1616634"/>
              <a:gd name="connsiteY5" fmla="*/ 323327 h 646653"/>
              <a:gd name="connsiteX6" fmla="*/ 0 w 1616634"/>
              <a:gd name="connsiteY6" fmla="*/ 0 h 64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6634" h="646653">
                <a:moveTo>
                  <a:pt x="0" y="0"/>
                </a:moveTo>
                <a:lnTo>
                  <a:pt x="1293308" y="0"/>
                </a:lnTo>
                <a:lnTo>
                  <a:pt x="1616634" y="323327"/>
                </a:lnTo>
                <a:lnTo>
                  <a:pt x="1293308" y="646653"/>
                </a:lnTo>
                <a:lnTo>
                  <a:pt x="0" y="646653"/>
                </a:lnTo>
                <a:lnTo>
                  <a:pt x="323327" y="32332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332" tIns="13335" rIns="336661" bIns="13335" numCol="1" spcCol="127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Recupera</a:t>
            </a: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Top-K Chunks</a:t>
            </a:r>
          </a:p>
        </p:txBody>
      </p:sp>
      <p:pic>
        <p:nvPicPr>
          <p:cNvPr id="2050" name="Picture 2" descr="Creación de mi primera Base de Datos en Microsoft Azure – Business  Intelligence and Analytics">
            <a:extLst>
              <a:ext uri="{FF2B5EF4-FFF2-40B4-BE49-F238E27FC236}">
                <a16:creationId xmlns:a16="http://schemas.microsoft.com/office/drawing/2014/main" id="{7CAAF6E5-AAAA-F11F-9094-192E2B5AE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23" y="3906843"/>
            <a:ext cx="1229451" cy="64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Engranajes con relleno sólido">
            <a:extLst>
              <a:ext uri="{FF2B5EF4-FFF2-40B4-BE49-F238E27FC236}">
                <a16:creationId xmlns:a16="http://schemas.microsoft.com/office/drawing/2014/main" id="{9DD99A7E-54EC-EE65-8321-CA9C6FA80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9159" y="3929466"/>
            <a:ext cx="566737" cy="566737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A1F8670F-F637-F83F-6E07-3055C468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lang="es-ES" dirty="0"/>
              <a:t>Chat con Datos</a:t>
            </a:r>
          </a:p>
        </p:txBody>
      </p:sp>
      <p:pic>
        <p:nvPicPr>
          <p:cNvPr id="55" name="Picture 2" descr="Creación de mi primera Base de Datos en Microsoft Azure – Business  Intelligence and Analytics">
            <a:extLst>
              <a:ext uri="{FF2B5EF4-FFF2-40B4-BE49-F238E27FC236}">
                <a16:creationId xmlns:a16="http://schemas.microsoft.com/office/drawing/2014/main" id="{0C5968A4-83A6-CC8D-A686-16ED7F62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68" y="5156303"/>
            <a:ext cx="1229451" cy="64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74B65525-F368-6ED7-59CC-C903EB2FE3E5}"/>
              </a:ext>
            </a:extLst>
          </p:cNvPr>
          <p:cNvSpPr txBox="1"/>
          <p:nvPr/>
        </p:nvSpPr>
        <p:spPr>
          <a:xfrm>
            <a:off x="7656268" y="5800803"/>
            <a:ext cx="1266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SQL</a:t>
            </a:r>
            <a:r>
              <a:rPr kumimoji="0" lang="es-ES" sz="1200" b="0" i="0" u="none" strike="noStrike" kern="1200" cap="none" spc="0" normalizeH="0" noProof="0" dirty="0">
                <a:ln>
                  <a:noFill/>
                </a:ln>
                <a:solidFill>
                  <a:srgbClr val="324147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Server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324147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 animBg="1"/>
      <p:bldP spid="29" grpId="0" animBg="1"/>
      <p:bldP spid="30" grpId="0"/>
      <p:bldP spid="31" grpId="0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481C198-F4B9-0AFB-B87D-09F24F1D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 en SQL Server 2025</a:t>
            </a:r>
          </a:p>
        </p:txBody>
      </p:sp>
    </p:spTree>
    <p:extLst>
      <p:ext uri="{BB962C8B-B14F-4D97-AF65-F5344CB8AC3E}">
        <p14:creationId xmlns:p14="http://schemas.microsoft.com/office/powerpoint/2010/main" val="315236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B4AC4-B414-9899-58F2-11DF2BCA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4BFDB-3DC2-90C7-032B-12B9E4F5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Clave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FD0050-E76E-D75F-3E97-9F543DAE0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Los conceptos con los que vamos a trabajar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80971B5-8F38-A8A0-B2A9-E2DB5698B91A}"/>
              </a:ext>
            </a:extLst>
          </p:cNvPr>
          <p:cNvSpPr/>
          <p:nvPr/>
        </p:nvSpPr>
        <p:spPr>
          <a:xfrm>
            <a:off x="3780411" y="489318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25169EF-704C-0CCC-2847-04FF6782560A}"/>
              </a:ext>
            </a:extLst>
          </p:cNvPr>
          <p:cNvSpPr/>
          <p:nvPr/>
        </p:nvSpPr>
        <p:spPr>
          <a:xfrm>
            <a:off x="3760554" y="75486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37450F9-298C-0DE2-98A4-AE0A27F3CDD1}"/>
              </a:ext>
            </a:extLst>
          </p:cNvPr>
          <p:cNvSpPr/>
          <p:nvPr/>
        </p:nvSpPr>
        <p:spPr>
          <a:xfrm>
            <a:off x="3770482" y="212948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6DD5AC4-4BCD-B5B7-3924-0125E7764630}"/>
              </a:ext>
            </a:extLst>
          </p:cNvPr>
          <p:cNvSpPr/>
          <p:nvPr/>
        </p:nvSpPr>
        <p:spPr>
          <a:xfrm>
            <a:off x="3791536" y="3558555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3F3D791-B02F-56FA-CFC0-23CC8CFA0B1F}"/>
              </a:ext>
            </a:extLst>
          </p:cNvPr>
          <p:cNvSpPr/>
          <p:nvPr/>
        </p:nvSpPr>
        <p:spPr>
          <a:xfrm>
            <a:off x="3770482" y="790075"/>
            <a:ext cx="18620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Cliente pregunta un producto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989960F-58B6-9EA4-5134-CC06EA795F17}"/>
              </a:ext>
            </a:extLst>
          </p:cNvPr>
          <p:cNvSpPr/>
          <p:nvPr/>
        </p:nvSpPr>
        <p:spPr>
          <a:xfrm>
            <a:off x="3780411" y="2164695"/>
            <a:ext cx="186203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Vendedor interpreta necesidades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44AEE67-87FC-4C11-5780-8BCD430A5970}"/>
              </a:ext>
            </a:extLst>
          </p:cNvPr>
          <p:cNvSpPr/>
          <p:nvPr/>
        </p:nvSpPr>
        <p:spPr>
          <a:xfrm>
            <a:off x="5923122" y="489318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57170A9-E6FD-D422-C8C6-98A265A1A234}"/>
              </a:ext>
            </a:extLst>
          </p:cNvPr>
          <p:cNvSpPr/>
          <p:nvPr/>
        </p:nvSpPr>
        <p:spPr>
          <a:xfrm>
            <a:off x="5903265" y="75486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62E7C4B-501C-FB3B-EAEB-688A8EDB0270}"/>
              </a:ext>
            </a:extLst>
          </p:cNvPr>
          <p:cNvSpPr/>
          <p:nvPr/>
        </p:nvSpPr>
        <p:spPr>
          <a:xfrm>
            <a:off x="5913193" y="212948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0B10E77-EF8E-305D-FCE1-14622EAB6B99}"/>
              </a:ext>
            </a:extLst>
          </p:cNvPr>
          <p:cNvSpPr/>
          <p:nvPr/>
        </p:nvSpPr>
        <p:spPr>
          <a:xfrm>
            <a:off x="5934247" y="3558555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73A3F76-D384-84D2-2166-BD03238EBA96}"/>
              </a:ext>
            </a:extLst>
          </p:cNvPr>
          <p:cNvSpPr/>
          <p:nvPr/>
        </p:nvSpPr>
        <p:spPr>
          <a:xfrm>
            <a:off x="3760554" y="3593764"/>
            <a:ext cx="18719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Consulta  base de datos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04CE2CC-4A9E-E63E-D71C-5406084AD219}"/>
              </a:ext>
            </a:extLst>
          </p:cNvPr>
          <p:cNvSpPr/>
          <p:nvPr/>
        </p:nvSpPr>
        <p:spPr>
          <a:xfrm>
            <a:off x="3780411" y="4952394"/>
            <a:ext cx="18719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Respuesta vendedor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 descr="Icono, Círculo&#10;&#10;El contenido generado por IA puede ser incorrecto.">
            <a:extLst>
              <a:ext uri="{FF2B5EF4-FFF2-40B4-BE49-F238E27FC236}">
                <a16:creationId xmlns:a16="http://schemas.microsoft.com/office/drawing/2014/main" id="{333B4178-1294-6F41-3BD0-F13E10F39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7" y="1539332"/>
            <a:ext cx="532812" cy="532812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34D9ADAA-EF89-7A2B-60C7-54967840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7" y="2897497"/>
            <a:ext cx="549514" cy="549514"/>
          </a:xfrm>
          <a:prstGeom prst="rect">
            <a:avLst/>
          </a:prstGeom>
        </p:spPr>
      </p:pic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F0AFB650-378E-BF53-2E94-AD8E78AFE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7" y="5678303"/>
            <a:ext cx="549514" cy="549514"/>
          </a:xfrm>
          <a:prstGeom prst="rect">
            <a:avLst/>
          </a:prstGeom>
        </p:spPr>
      </p:pic>
      <p:pic>
        <p:nvPicPr>
          <p:cNvPr id="23" name="Imagen 22" descr="Gráfico, Gráfico de embudo&#10;&#10;El contenido generado por IA puede ser incorrecto.">
            <a:extLst>
              <a:ext uri="{FF2B5EF4-FFF2-40B4-BE49-F238E27FC236}">
                <a16:creationId xmlns:a16="http://schemas.microsoft.com/office/drawing/2014/main" id="{7A11BB9C-0CAD-F146-488B-8FA9C45B7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15" y="4242891"/>
            <a:ext cx="549514" cy="549514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219BE85E-5A1C-F719-5D64-8F247A18E434}"/>
              </a:ext>
            </a:extLst>
          </p:cNvPr>
          <p:cNvSpPr/>
          <p:nvPr/>
        </p:nvSpPr>
        <p:spPr>
          <a:xfrm>
            <a:off x="5900837" y="961933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PREGUNTA: ¿Tienes algo dulce para merendar cuando salga del colegio?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81C03FB-9761-8525-7685-44A7FBB4D15A}"/>
              </a:ext>
            </a:extLst>
          </p:cNvPr>
          <p:cNvSpPr/>
          <p:nvPr/>
        </p:nvSpPr>
        <p:spPr>
          <a:xfrm>
            <a:off x="5910364" y="2341485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PIENSA: Un snack dulce, sano, para niños, fácil de llevar y comer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37F7B20-40C6-F6F9-DE8A-146CDB6B7210}"/>
              </a:ext>
            </a:extLst>
          </p:cNvPr>
          <p:cNvSpPr/>
          <p:nvPr/>
        </p:nvSpPr>
        <p:spPr>
          <a:xfrm>
            <a:off x="5910364" y="3558555"/>
            <a:ext cx="57304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* FROM Productos</a:t>
            </a:r>
          </a:p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WHERE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Categoria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=‘snack’ AND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EsSaludable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 AND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ClienteObjetivo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=‘niños’ AND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Descripcion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LIKE ‘%dulce%’</a:t>
            </a:r>
            <a:endParaRPr lang="es-E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878244A-972B-D84C-3D0E-C2BDFAD9540F}"/>
              </a:ext>
            </a:extLst>
          </p:cNvPr>
          <p:cNvSpPr/>
          <p:nvPr/>
        </p:nvSpPr>
        <p:spPr>
          <a:xfrm>
            <a:off x="5926575" y="4959069"/>
            <a:ext cx="57304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RESPUESTA: Claro, te encantarán estos batidos de fruta. Además, vienen en una bolsa fácil de llevar en la mochila.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32" grpId="0" animBg="1"/>
      <p:bldP spid="33" grpId="0"/>
      <p:bldP spid="37" grpId="0"/>
      <p:bldP spid="5" grpId="0" animBg="1"/>
      <p:bldP spid="7" grpId="0" animBg="1"/>
      <p:bldP spid="13" grpId="0" animBg="1"/>
      <p:bldP spid="14" grpId="0" animBg="1"/>
      <p:bldP spid="15" grpId="0"/>
      <p:bldP spid="16" grpId="0"/>
      <p:bldP spid="25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97" y="44789"/>
            <a:ext cx="10515600" cy="1030042"/>
          </a:xfrm>
        </p:spPr>
        <p:txBody>
          <a:bodyPr/>
          <a:lstStyle/>
          <a:p>
            <a:pPr algn="ctr"/>
            <a:r>
              <a:rPr lang="es-ES" dirty="0"/>
              <a:t>¡Gracias sponsors!</a:t>
            </a:r>
            <a:endParaRPr lang="en-US" dirty="0"/>
          </a:p>
        </p:txBody>
      </p:sp>
      <p:pic>
        <p:nvPicPr>
          <p:cNvPr id="15" name="Picture 2" descr="▷ Expertos en Bases de Datos para Empresas | Aleson ITC">
            <a:extLst>
              <a:ext uri="{FF2B5EF4-FFF2-40B4-BE49-F238E27FC236}">
                <a16:creationId xmlns:a16="http://schemas.microsoft.com/office/drawing/2014/main" id="{D9CC492C-9C10-9638-38E3-225A94D5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08" y="1415724"/>
            <a:ext cx="3245784" cy="10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V-Valley: a leader in the Advanced Solutions market - Esprinet">
            <a:extLst>
              <a:ext uri="{FF2B5EF4-FFF2-40B4-BE49-F238E27FC236}">
                <a16:creationId xmlns:a16="http://schemas.microsoft.com/office/drawing/2014/main" id="{BAB87AE4-91FB-C125-6C05-268566E6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60" y="3086358"/>
            <a:ext cx="2515629" cy="10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TD SYNNEX - Utimaco">
            <a:extLst>
              <a:ext uri="{FF2B5EF4-FFF2-40B4-BE49-F238E27FC236}">
                <a16:creationId xmlns:a16="http://schemas.microsoft.com/office/drawing/2014/main" id="{394BDD4D-101B-63C3-998B-3854F545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25" y="1121403"/>
            <a:ext cx="3653528" cy="14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F1A388-4DC2-832F-A5DD-BAA5C79656A7}"/>
              </a:ext>
            </a:extLst>
          </p:cNvPr>
          <p:cNvSpPr/>
          <p:nvPr/>
        </p:nvSpPr>
        <p:spPr>
          <a:xfrm>
            <a:off x="249448" y="1059183"/>
            <a:ext cx="1482759" cy="196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err="1"/>
              <a:t>Platinum</a:t>
            </a:r>
            <a:endParaRPr lang="en-US" sz="140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F7829A-A398-D914-588A-F74CE24DF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58" y="3124030"/>
            <a:ext cx="2124330" cy="65548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C7B86017-C7F5-333A-D6BC-7E5B21FB7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49" y="1382741"/>
            <a:ext cx="3800001" cy="1044000"/>
          </a:xfrm>
          <a:prstGeom prst="rect">
            <a:avLst/>
          </a:prstGeom>
        </p:spPr>
      </p:pic>
      <p:pic>
        <p:nvPicPr>
          <p:cNvPr id="12" name="Picture 2" descr="Home - ENCAMINA">
            <a:extLst>
              <a:ext uri="{FF2B5EF4-FFF2-40B4-BE49-F238E27FC236}">
                <a16:creationId xmlns:a16="http://schemas.microsoft.com/office/drawing/2014/main" id="{1D06D703-025E-1523-3B9C-9B22EB3EF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22264" r="9347" b="23456"/>
          <a:stretch>
            <a:fillRect/>
          </a:stretch>
        </p:blipFill>
        <p:spPr bwMode="auto">
          <a:xfrm>
            <a:off x="5025764" y="3124030"/>
            <a:ext cx="2515629" cy="8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302D50-8F64-8EBD-1997-FE66873AD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84" y="4690231"/>
            <a:ext cx="1552591" cy="4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1A1CAB5-1A53-258F-AEDD-474F63A38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3058" y="5422141"/>
            <a:ext cx="4005884" cy="11931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5FF85-5564-3AB7-F3C5-DF50EFCE9CE5}"/>
              </a:ext>
            </a:extLst>
          </p:cNvPr>
          <p:cNvSpPr/>
          <p:nvPr/>
        </p:nvSpPr>
        <p:spPr>
          <a:xfrm>
            <a:off x="249448" y="2892400"/>
            <a:ext cx="1482759" cy="196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/>
              <a:t>Gold</a:t>
            </a:r>
            <a:endParaRPr lang="en-US" sz="14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DB3464-E462-6BCC-E1A8-DCDEC753BA15}"/>
              </a:ext>
            </a:extLst>
          </p:cNvPr>
          <p:cNvSpPr/>
          <p:nvPr/>
        </p:nvSpPr>
        <p:spPr>
          <a:xfrm>
            <a:off x="249447" y="4394313"/>
            <a:ext cx="1482759" cy="196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/>
              <a:t>Silver</a:t>
            </a:r>
            <a:endParaRPr lang="en-US" sz="1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D9DB3-2AA4-ABE0-8EFB-7DD808009A2F}"/>
              </a:ext>
            </a:extLst>
          </p:cNvPr>
          <p:cNvSpPr/>
          <p:nvPr/>
        </p:nvSpPr>
        <p:spPr>
          <a:xfrm>
            <a:off x="249447" y="5432400"/>
            <a:ext cx="1482759" cy="196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err="1"/>
              <a:t>Venue</a:t>
            </a: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3659683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EE6-085A-04E4-5B7A-D6C203468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4199D-2671-6A69-46AE-0A44B0C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Clave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4B5C88-134B-622D-4CF0-8CB5AE3EF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Los conceptos con los que vamos a trabajar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B1FD7B0-542A-3311-78CF-23F8841BFFC0}"/>
              </a:ext>
            </a:extLst>
          </p:cNvPr>
          <p:cNvSpPr/>
          <p:nvPr/>
        </p:nvSpPr>
        <p:spPr>
          <a:xfrm>
            <a:off x="3780411" y="489318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A8D48C2-FD1C-31DC-5E56-F936958C18CC}"/>
              </a:ext>
            </a:extLst>
          </p:cNvPr>
          <p:cNvSpPr/>
          <p:nvPr/>
        </p:nvSpPr>
        <p:spPr>
          <a:xfrm>
            <a:off x="3760554" y="75486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3BCA28D-84AE-9A7A-982B-B52005CC43CF}"/>
              </a:ext>
            </a:extLst>
          </p:cNvPr>
          <p:cNvSpPr/>
          <p:nvPr/>
        </p:nvSpPr>
        <p:spPr>
          <a:xfrm>
            <a:off x="3770482" y="2129486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43E56A0-2A42-1196-6453-D66E3EB9E77D}"/>
              </a:ext>
            </a:extLst>
          </p:cNvPr>
          <p:cNvSpPr/>
          <p:nvPr/>
        </p:nvSpPr>
        <p:spPr>
          <a:xfrm>
            <a:off x="3791536" y="3558555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E2DBE641-EA86-9A60-B09C-5E051231D407}"/>
              </a:ext>
            </a:extLst>
          </p:cNvPr>
          <p:cNvSpPr/>
          <p:nvPr/>
        </p:nvSpPr>
        <p:spPr>
          <a:xfrm>
            <a:off x="3770482" y="790075"/>
            <a:ext cx="18620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Cliente pregunta un producto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ADD5E15-C370-8760-40F0-AA31F612DD5D}"/>
              </a:ext>
            </a:extLst>
          </p:cNvPr>
          <p:cNvSpPr/>
          <p:nvPr/>
        </p:nvSpPr>
        <p:spPr>
          <a:xfrm>
            <a:off x="3780411" y="2164695"/>
            <a:ext cx="186203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 Server Con</a:t>
            </a:r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versión a vector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447F300-2577-4249-46DE-A310578DD323}"/>
              </a:ext>
            </a:extLst>
          </p:cNvPr>
          <p:cNvSpPr/>
          <p:nvPr/>
        </p:nvSpPr>
        <p:spPr>
          <a:xfrm>
            <a:off x="5923122" y="489318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9E56778-D1EB-DD1F-D125-35C603AF413E}"/>
              </a:ext>
            </a:extLst>
          </p:cNvPr>
          <p:cNvSpPr/>
          <p:nvPr/>
        </p:nvSpPr>
        <p:spPr>
          <a:xfrm>
            <a:off x="5903265" y="75486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E8F9041-590E-018C-B23A-6C26ABC34610}"/>
              </a:ext>
            </a:extLst>
          </p:cNvPr>
          <p:cNvSpPr/>
          <p:nvPr/>
        </p:nvSpPr>
        <p:spPr>
          <a:xfrm>
            <a:off x="5913193" y="2129486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878719F-3290-691A-610E-00958C8829CF}"/>
              </a:ext>
            </a:extLst>
          </p:cNvPr>
          <p:cNvSpPr/>
          <p:nvPr/>
        </p:nvSpPr>
        <p:spPr>
          <a:xfrm>
            <a:off x="5934247" y="3558555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F6E8C9D-4D21-C86B-9AF7-E9A8F5403CEF}"/>
              </a:ext>
            </a:extLst>
          </p:cNvPr>
          <p:cNvSpPr/>
          <p:nvPr/>
        </p:nvSpPr>
        <p:spPr>
          <a:xfrm>
            <a:off x="3760554" y="3593764"/>
            <a:ext cx="18719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Consulta </a:t>
            </a:r>
            <a:r>
              <a:rPr lang="es-E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 Server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C3772C3-5403-CEF0-F53A-A48486D4C36D}"/>
              </a:ext>
            </a:extLst>
          </p:cNvPr>
          <p:cNvSpPr/>
          <p:nvPr/>
        </p:nvSpPr>
        <p:spPr>
          <a:xfrm>
            <a:off x="3780411" y="4958881"/>
            <a:ext cx="18719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 Server </a:t>
            </a:r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Respuesta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Imagen 17" descr="Icono, Círculo&#10;&#10;El contenido generado por IA puede ser incorrecto.">
            <a:extLst>
              <a:ext uri="{FF2B5EF4-FFF2-40B4-BE49-F238E27FC236}">
                <a16:creationId xmlns:a16="http://schemas.microsoft.com/office/drawing/2014/main" id="{0EA487BC-4A1B-6D48-7716-2C73580B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7" y="1539332"/>
            <a:ext cx="532812" cy="532812"/>
          </a:xfrm>
          <a:prstGeom prst="rect">
            <a:avLst/>
          </a:prstGeom>
        </p:spPr>
      </p:pic>
      <p:pic>
        <p:nvPicPr>
          <p:cNvPr id="23" name="Imagen 22" descr="Gráfico, Gráfico de embudo&#10;&#10;El contenido generado por IA puede ser incorrecto.">
            <a:extLst>
              <a:ext uri="{FF2B5EF4-FFF2-40B4-BE49-F238E27FC236}">
                <a16:creationId xmlns:a16="http://schemas.microsoft.com/office/drawing/2014/main" id="{275E419A-119C-AB9A-AD10-1595BC15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15" y="4242891"/>
            <a:ext cx="549514" cy="549514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0A294D8-98B3-0746-64D6-13160D89FFA6}"/>
              </a:ext>
            </a:extLst>
          </p:cNvPr>
          <p:cNvSpPr/>
          <p:nvPr/>
        </p:nvSpPr>
        <p:spPr>
          <a:xfrm>
            <a:off x="5900837" y="961933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PREGUNTA: ¿Tienes algo dulce para merendar cuando salga del colegio?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027A70-EB09-66E6-11B2-87F071C0BA69}"/>
              </a:ext>
            </a:extLst>
          </p:cNvPr>
          <p:cNvSpPr/>
          <p:nvPr/>
        </p:nvSpPr>
        <p:spPr>
          <a:xfrm>
            <a:off x="5910364" y="2341485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[3.6344144, -2.7122697, -0.02, -1.8618926, 8.5714767, -0.03, 1.0094843, -1002.5985, …]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BE63F65-51FE-6D9A-EE83-477717071183}"/>
              </a:ext>
            </a:extLst>
          </p:cNvPr>
          <p:cNvSpPr/>
          <p:nvPr/>
        </p:nvSpPr>
        <p:spPr>
          <a:xfrm>
            <a:off x="5910364" y="3558555"/>
            <a:ext cx="57304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top 3 , 1-vector_distance('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cosine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', [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Embedding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], @vector) as Similitud FROM Productos</a:t>
            </a:r>
          </a:p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ORDER BY Similitud DESC</a:t>
            </a:r>
            <a:endParaRPr lang="es-E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89CFFA0-D669-B020-0094-D4E2F43E0DE7}"/>
              </a:ext>
            </a:extLst>
          </p:cNvPr>
          <p:cNvSpPr/>
          <p:nvPr/>
        </p:nvSpPr>
        <p:spPr>
          <a:xfrm>
            <a:off x="5796875" y="4959069"/>
            <a:ext cx="57304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RESPUESTA: Claro, te encantarán batidos de fruta. Además, vienen en una bolsa fácil de llevar en la mochila.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Imagen 2" descr="Gráfico, Gráfico de embudo&#10;&#10;El contenido generado por IA puede ser incorrecto.">
            <a:extLst>
              <a:ext uri="{FF2B5EF4-FFF2-40B4-BE49-F238E27FC236}">
                <a16:creationId xmlns:a16="http://schemas.microsoft.com/office/drawing/2014/main" id="{E2347E4D-989D-10A3-7B41-3CA4CF3A8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79" y="5622154"/>
            <a:ext cx="549514" cy="549514"/>
          </a:xfrm>
          <a:prstGeom prst="rect">
            <a:avLst/>
          </a:prstGeom>
        </p:spPr>
      </p:pic>
      <p:pic>
        <p:nvPicPr>
          <p:cNvPr id="6" name="Imagen 5" descr="Gráfico, Gráfico de embudo&#10;&#10;El contenido generado por IA puede ser incorrecto.">
            <a:extLst>
              <a:ext uri="{FF2B5EF4-FFF2-40B4-BE49-F238E27FC236}">
                <a16:creationId xmlns:a16="http://schemas.microsoft.com/office/drawing/2014/main" id="{002E6530-155D-DEEE-5913-824E70068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95" y="2923206"/>
            <a:ext cx="549514" cy="5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32" grpId="0" animBg="1"/>
      <p:bldP spid="33" grpId="0"/>
      <p:bldP spid="37" grpId="0"/>
      <p:bldP spid="5" grpId="0" animBg="1"/>
      <p:bldP spid="7" grpId="0" animBg="1"/>
      <p:bldP spid="13" grpId="0" animBg="1"/>
      <p:bldP spid="14" grpId="0" animBg="1"/>
      <p:bldP spid="15" grpId="0"/>
      <p:bldP spid="16" grpId="0"/>
      <p:bldP spid="25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C79A0B3-62E9-2635-568A-F1122992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807"/>
            <a:ext cx="10515600" cy="1030042"/>
          </a:xfrm>
        </p:spPr>
        <p:txBody>
          <a:bodyPr/>
          <a:lstStyle/>
          <a:p>
            <a:r>
              <a:rPr lang="es-ES" dirty="0"/>
              <a:t>Nuevas funcionalidades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707E26E-D0A4-E337-EF8D-0F61BF9BA7E6}"/>
              </a:ext>
            </a:extLst>
          </p:cNvPr>
          <p:cNvSpPr/>
          <p:nvPr/>
        </p:nvSpPr>
        <p:spPr>
          <a:xfrm>
            <a:off x="2133194" y="5360113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72AA097-802E-E836-9054-F6A4DECF3DBF}"/>
              </a:ext>
            </a:extLst>
          </p:cNvPr>
          <p:cNvSpPr/>
          <p:nvPr/>
        </p:nvSpPr>
        <p:spPr>
          <a:xfrm>
            <a:off x="2113337" y="1221793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ABE67B4-F479-D0C9-51F6-20952C5EE5AC}"/>
              </a:ext>
            </a:extLst>
          </p:cNvPr>
          <p:cNvSpPr/>
          <p:nvPr/>
        </p:nvSpPr>
        <p:spPr>
          <a:xfrm>
            <a:off x="2123265" y="2596413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FE5919D-FD2F-6CB4-A7C5-F917C7E4EBA7}"/>
              </a:ext>
            </a:extLst>
          </p:cNvPr>
          <p:cNvSpPr/>
          <p:nvPr/>
        </p:nvSpPr>
        <p:spPr>
          <a:xfrm>
            <a:off x="2144319" y="4025482"/>
            <a:ext cx="1881890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C4C26F9-CC5B-89A5-807F-5D802CC11391}"/>
              </a:ext>
            </a:extLst>
          </p:cNvPr>
          <p:cNvSpPr/>
          <p:nvPr/>
        </p:nvSpPr>
        <p:spPr>
          <a:xfrm>
            <a:off x="2123265" y="1257002"/>
            <a:ext cx="186203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Tipo de datos</a:t>
            </a:r>
            <a:endParaRPr lang="es-E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5D0C4E3-F39C-CC30-C188-7912B52A343E}"/>
              </a:ext>
            </a:extLst>
          </p:cNvPr>
          <p:cNvSpPr/>
          <p:nvPr/>
        </p:nvSpPr>
        <p:spPr>
          <a:xfrm>
            <a:off x="2133194" y="2723955"/>
            <a:ext cx="18620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LLAMADAS REST</a:t>
            </a:r>
            <a:endParaRPr lang="es-E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9648FBD-FCC8-E45A-A951-BCD8BF59DD88}"/>
              </a:ext>
            </a:extLst>
          </p:cNvPr>
          <p:cNvSpPr/>
          <p:nvPr/>
        </p:nvSpPr>
        <p:spPr>
          <a:xfrm>
            <a:off x="4275905" y="5360113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B085208-0FC6-E194-7863-023671EB8849}"/>
              </a:ext>
            </a:extLst>
          </p:cNvPr>
          <p:cNvSpPr/>
          <p:nvPr/>
        </p:nvSpPr>
        <p:spPr>
          <a:xfrm>
            <a:off x="4256048" y="1221793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808D5DA-8959-6D9B-6A1A-E7891D74A27E}"/>
              </a:ext>
            </a:extLst>
          </p:cNvPr>
          <p:cNvSpPr/>
          <p:nvPr/>
        </p:nvSpPr>
        <p:spPr>
          <a:xfrm>
            <a:off x="4265976" y="2596413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18E6065-9B8D-812C-C079-CCD2EBD00E4A}"/>
              </a:ext>
            </a:extLst>
          </p:cNvPr>
          <p:cNvSpPr/>
          <p:nvPr/>
        </p:nvSpPr>
        <p:spPr>
          <a:xfrm>
            <a:off x="4287030" y="4025482"/>
            <a:ext cx="571804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1AB8B56-3152-B9D7-4D2F-0818AD6B7B7B}"/>
              </a:ext>
            </a:extLst>
          </p:cNvPr>
          <p:cNvSpPr/>
          <p:nvPr/>
        </p:nvSpPr>
        <p:spPr>
          <a:xfrm>
            <a:off x="2113337" y="4060691"/>
            <a:ext cx="187196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Nuevas</a:t>
            </a:r>
          </a:p>
          <a:p>
            <a:pPr algn="ctr"/>
            <a:r>
              <a:rPr lang="es-ES" sz="2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78CA802-890C-830B-B91B-401040F286C3}"/>
              </a:ext>
            </a:extLst>
          </p:cNvPr>
          <p:cNvSpPr/>
          <p:nvPr/>
        </p:nvSpPr>
        <p:spPr>
          <a:xfrm>
            <a:off x="2123265" y="5549211"/>
            <a:ext cx="18719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Índices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Vecotriales</a:t>
            </a:r>
            <a:endParaRPr lang="es-ES" sz="2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BC192EF-F242-C335-E245-34F0DFFC1F50}"/>
              </a:ext>
            </a:extLst>
          </p:cNvPr>
          <p:cNvSpPr/>
          <p:nvPr/>
        </p:nvSpPr>
        <p:spPr>
          <a:xfrm>
            <a:off x="4269726" y="1534000"/>
            <a:ext cx="57304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Nuevo tipo de datos VECTOR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0440E08-59E3-4A85-F99E-60238A3E7733}"/>
              </a:ext>
            </a:extLst>
          </p:cNvPr>
          <p:cNvSpPr/>
          <p:nvPr/>
        </p:nvSpPr>
        <p:spPr>
          <a:xfrm>
            <a:off x="4263147" y="2808412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Nuevo procedimiento almacenado </a:t>
            </a:r>
          </a:p>
          <a:p>
            <a:pPr algn="ctr"/>
            <a:r>
              <a:rPr lang="es-E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sp_invoke_external_endpoint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8B58AFC-3BC3-0322-07FD-C2F1E9CF43B7}"/>
              </a:ext>
            </a:extLst>
          </p:cNvPr>
          <p:cNvSpPr/>
          <p:nvPr/>
        </p:nvSpPr>
        <p:spPr>
          <a:xfrm>
            <a:off x="4269725" y="4151275"/>
            <a:ext cx="57304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CREATE/ALTER/DROP EXTERNAL MODEL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AI_GENERATE_CHUNKS y 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AI_GENERATE_EMBEDDINGS</a:t>
            </a:r>
          </a:p>
          <a:p>
            <a:pPr algn="ctr"/>
            <a:r>
              <a:rPr lang="es-ES" sz="1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Vector_Distance</a:t>
            </a:r>
            <a:r>
              <a:rPr lang="es-E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y </a:t>
            </a:r>
            <a:r>
              <a:rPr lang="es-ES" sz="1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Vector_Search</a:t>
            </a:r>
            <a:endParaRPr lang="es-E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3B3EFA4-5AE2-B338-1606-B0135869C05F}"/>
              </a:ext>
            </a:extLst>
          </p:cNvPr>
          <p:cNvSpPr/>
          <p:nvPr/>
        </p:nvSpPr>
        <p:spPr>
          <a:xfrm>
            <a:off x="4287030" y="5549211"/>
            <a:ext cx="57304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Nuevos índices </a:t>
            </a:r>
            <a:r>
              <a:rPr lang="es-E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DiskANN</a:t>
            </a:r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para tipos de datos vector.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791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BC5D196-38D2-D100-5DDA-D7289559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datos Vector en SQL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8D5DA70-6226-67C0-E918-2E45B5A2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Diseñado para almacenar vectores y optimizado para búsquedas de similitud.</a:t>
            </a:r>
          </a:p>
          <a:p>
            <a:r>
              <a:rPr lang="es-ES" dirty="0"/>
              <a:t>Se almacena en un formato binario optimizado, pero se representa como un array JSON.</a:t>
            </a:r>
          </a:p>
          <a:p>
            <a:r>
              <a:rPr lang="es-ES" dirty="0"/>
              <a:t>Son tipos de datos muy grandes, </a:t>
            </a:r>
            <a:r>
              <a:rPr lang="es-ES" b="1" dirty="0"/>
              <a:t>mejor almacenar en otra tabla.</a:t>
            </a:r>
          </a:p>
          <a:p>
            <a:r>
              <a:rPr lang="es-ES" dirty="0"/>
              <a:t>Usan un tipo base float32. Se puede elegir float16 (</a:t>
            </a:r>
            <a:r>
              <a:rPr lang="es-ES" dirty="0" err="1"/>
              <a:t>half-precision</a:t>
            </a:r>
            <a:r>
              <a:rPr lang="es-ES" dirty="0"/>
              <a:t>).</a:t>
            </a:r>
          </a:p>
          <a:p>
            <a:r>
              <a:rPr lang="es-ES" dirty="0"/>
              <a:t>El límite es de 1998 dimensiones en base 32 y 3996 en base 16.</a:t>
            </a:r>
          </a:p>
          <a:p>
            <a:r>
              <a:rPr lang="es-ES" dirty="0"/>
              <a:t>Disponible en:</a:t>
            </a:r>
          </a:p>
          <a:p>
            <a:pPr lvl="1"/>
            <a:r>
              <a:rPr lang="es-ES" dirty="0"/>
              <a:t>SQL Server 2025</a:t>
            </a:r>
          </a:p>
          <a:p>
            <a:pPr lvl="1"/>
            <a:r>
              <a:rPr lang="es-ES" dirty="0"/>
              <a:t>Azure SQL </a:t>
            </a:r>
            <a:r>
              <a:rPr lang="es-ES" dirty="0" err="1"/>
              <a:t>Database</a:t>
            </a:r>
            <a:endParaRPr lang="es-ES" dirty="0"/>
          </a:p>
          <a:p>
            <a:pPr lvl="1"/>
            <a:r>
              <a:rPr lang="es-ES" dirty="0"/>
              <a:t>Azure SQL </a:t>
            </a:r>
            <a:r>
              <a:rPr lang="es-ES" dirty="0" err="1"/>
              <a:t>Managed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 </a:t>
            </a:r>
          </a:p>
          <a:p>
            <a:pPr lvl="1"/>
            <a:r>
              <a:rPr lang="es-ES" dirty="0" err="1"/>
              <a:t>Fabric</a:t>
            </a:r>
            <a:r>
              <a:rPr lang="es-ES" dirty="0"/>
              <a:t> SQL </a:t>
            </a:r>
            <a:r>
              <a:rPr lang="es-ES" dirty="0" err="1"/>
              <a:t>Database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04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C9F7EFE-5135-4D8F-F538-A55A7EC43F33}"/>
              </a:ext>
            </a:extLst>
          </p:cNvPr>
          <p:cNvSpPr/>
          <p:nvPr/>
        </p:nvSpPr>
        <p:spPr>
          <a:xfrm>
            <a:off x="6193278" y="1280158"/>
            <a:ext cx="5324398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EF92042-703B-2E85-E0D0-2A324631BB80}"/>
              </a:ext>
            </a:extLst>
          </p:cNvPr>
          <p:cNvSpPr/>
          <p:nvPr/>
        </p:nvSpPr>
        <p:spPr>
          <a:xfrm>
            <a:off x="6193278" y="2479491"/>
            <a:ext cx="5324398" cy="37397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6BAC18D-FC53-FF40-775D-5484466EE72F}"/>
              </a:ext>
            </a:extLst>
          </p:cNvPr>
          <p:cNvSpPr/>
          <p:nvPr/>
        </p:nvSpPr>
        <p:spPr>
          <a:xfrm>
            <a:off x="477967" y="1280158"/>
            <a:ext cx="5411535" cy="10860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F32B4C1-69FD-E0FF-F570-5F615D3BEB42}"/>
              </a:ext>
            </a:extLst>
          </p:cNvPr>
          <p:cNvSpPr/>
          <p:nvPr/>
        </p:nvSpPr>
        <p:spPr>
          <a:xfrm>
            <a:off x="477967" y="2479491"/>
            <a:ext cx="5411536" cy="37397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AD28BE-2CA3-FD5E-475D-2FE1C265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de </a:t>
            </a:r>
            <a:r>
              <a:rPr lang="es-ES" dirty="0" err="1"/>
              <a:t>embeddings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6409EBE-1D52-2090-C0B4-0C4403A77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66" y="1280158"/>
            <a:ext cx="5411536" cy="1086082"/>
          </a:xfrm>
        </p:spPr>
        <p:txBody>
          <a:bodyPr anchor="ctr"/>
          <a:lstStyle/>
          <a:p>
            <a:pPr algn="ctr"/>
            <a:r>
              <a:rPr lang="es-ES" dirty="0" err="1">
                <a:latin typeface="+mj-lt"/>
              </a:rPr>
              <a:t>sp_invoke_external_endpoint</a:t>
            </a:r>
            <a:endParaRPr lang="es-ES" dirty="0">
              <a:latin typeface="+mj-lt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20593D0-96C7-1590-C65B-35ADDBAF3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357" y="2627626"/>
            <a:ext cx="5232033" cy="356689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Permite llamar a un </a:t>
            </a:r>
            <a:r>
              <a:rPr lang="es-ES" dirty="0" err="1"/>
              <a:t>endpoint</a:t>
            </a:r>
            <a:r>
              <a:rPr lang="es-ES" dirty="0"/>
              <a:t> externo para generar una respuesta mediante un servicio de IA alojado fuera de la base de datos.</a:t>
            </a:r>
          </a:p>
          <a:p>
            <a:r>
              <a:rPr lang="es-ES" dirty="0"/>
              <a:t>Envía el texto, recibe el JSON resultante.</a:t>
            </a:r>
          </a:p>
          <a:p>
            <a:r>
              <a:rPr lang="es-ES" dirty="0"/>
              <a:t>Podemos integrar cualquier servicio HTTPS REST.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0CBC9E-7603-CA56-3333-AE4433FCE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277" y="1280158"/>
            <a:ext cx="5324398" cy="1086082"/>
          </a:xfrm>
        </p:spPr>
        <p:txBody>
          <a:bodyPr anchor="ctr"/>
          <a:lstStyle/>
          <a:p>
            <a:pPr algn="ctr"/>
            <a:r>
              <a:rPr lang="es-ES" dirty="0">
                <a:latin typeface="+mj-lt"/>
              </a:rPr>
              <a:t>AI_GENERATE_EMBEDDINGS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479E857-D9D0-BBF5-2E63-C652E02B0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7181" y="2565904"/>
            <a:ext cx="5257800" cy="356689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Función escalar nativa que usa </a:t>
            </a:r>
            <a:r>
              <a:rPr lang="es-ES" dirty="0" err="1"/>
              <a:t>sp_invoke_external_endpoint</a:t>
            </a:r>
            <a:r>
              <a:rPr lang="es-ES" dirty="0"/>
              <a:t> para llamar a un modelo externo creado en la base de datos.</a:t>
            </a:r>
          </a:p>
          <a:p>
            <a:r>
              <a:rPr lang="es-ES" dirty="0"/>
              <a:t>Los modelos, creados con CREATE EXTERNAL MODEL deben de ser de tipo EMBEDDING </a:t>
            </a:r>
          </a:p>
        </p:txBody>
      </p:sp>
    </p:spTree>
    <p:extLst>
      <p:ext uri="{BB962C8B-B14F-4D97-AF65-F5344CB8AC3E}">
        <p14:creationId xmlns:p14="http://schemas.microsoft.com/office/powerpoint/2010/main" val="222458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147FC01-E47A-1D5B-F24A-F8804781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AI_GENERATE_EMBEDDINGS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62F8D15-6811-F513-1E15-CC441D870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Función escalar para crear </a:t>
            </a:r>
            <a:r>
              <a:rPr lang="es-ES" dirty="0" err="1"/>
              <a:t>embedding</a:t>
            </a:r>
            <a:endParaRPr lang="es-ES" dirty="0"/>
          </a:p>
          <a:p>
            <a:r>
              <a:rPr lang="es-ES" dirty="0"/>
              <a:t>Necesita un modelo creado con:</a:t>
            </a:r>
            <a:br>
              <a:rPr lang="es-ES" dirty="0"/>
            </a:br>
            <a:r>
              <a:rPr lang="es-ES" dirty="0"/>
              <a:t>	CREATE EXTERNAL MODEL</a:t>
            </a:r>
          </a:p>
          <a:p>
            <a:r>
              <a:rPr lang="es-ES" dirty="0"/>
              <a:t>El modelo solo puede ser de </a:t>
            </a:r>
            <a:r>
              <a:rPr lang="es-ES" dirty="0" err="1"/>
              <a:t>embeddings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3F3E82F-07CE-D85B-CB1D-B6DB7E6D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4051546"/>
            <a:ext cx="877374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9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F2F8F5-8E77-D14C-F460-7A90691A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CREATE EXTERNAL MODEL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5EFF34E-A176-AC3E-A444-3F0FF920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 un objeto de modelo externo de IA.</a:t>
            </a:r>
          </a:p>
          <a:p>
            <a:r>
              <a:rPr lang="es-ES" dirty="0"/>
              <a:t>Puede ser:</a:t>
            </a:r>
          </a:p>
          <a:p>
            <a:pPr lvl="1"/>
            <a:r>
              <a:rPr lang="es-ES" dirty="0"/>
              <a:t>Azure </a:t>
            </a:r>
            <a:r>
              <a:rPr lang="es-ES" dirty="0" err="1"/>
              <a:t>OpenAI</a:t>
            </a:r>
            <a:endParaRPr lang="es-ES" dirty="0"/>
          </a:p>
          <a:p>
            <a:pPr lvl="1"/>
            <a:r>
              <a:rPr lang="es-ES" dirty="0" err="1"/>
              <a:t>OpenAI</a:t>
            </a:r>
            <a:endParaRPr lang="es-ES" dirty="0"/>
          </a:p>
          <a:p>
            <a:pPr lvl="1"/>
            <a:r>
              <a:rPr lang="es-ES" dirty="0" err="1"/>
              <a:t>Ollama</a:t>
            </a:r>
            <a:endParaRPr lang="es-ES" dirty="0"/>
          </a:p>
          <a:p>
            <a:pPr lvl="1"/>
            <a:r>
              <a:rPr lang="es-ES" dirty="0"/>
              <a:t>ONNX </a:t>
            </a:r>
            <a:r>
              <a:rPr lang="es-ES" dirty="0" err="1"/>
              <a:t>Runtime</a:t>
            </a:r>
            <a:endParaRPr lang="es-ES" dirty="0"/>
          </a:p>
          <a:p>
            <a:r>
              <a:rPr lang="es-ES" dirty="0"/>
              <a:t>Siempre HTTPS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7DBCBF-A367-55D7-108F-A33815E1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15" y="3718100"/>
            <a:ext cx="7367756" cy="27358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66D97E3-F854-7714-25B7-774CBA4C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57" y="2037312"/>
            <a:ext cx="481079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7E7414D-0E5E-1FF7-FB6A-AA176361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sp_invoke_external_endpoint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8BC441F-E0CA-05D8-7495-4BC86772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404"/>
            <a:ext cx="10515600" cy="4028434"/>
          </a:xfrm>
        </p:spPr>
        <p:txBody>
          <a:bodyPr/>
          <a:lstStyle/>
          <a:p>
            <a:r>
              <a:rPr lang="es-ES" dirty="0"/>
              <a:t>Procedimiento almacenado para llamadas REST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2FFB63-44E4-9247-EE01-BD210261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33"/>
          <a:stretch>
            <a:fillRect/>
          </a:stretch>
        </p:blipFill>
        <p:spPr>
          <a:xfrm>
            <a:off x="1907403" y="2747594"/>
            <a:ext cx="8053544" cy="23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59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71C7441-0D47-DC87-A59B-D999B66C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40"/>
            <a:ext cx="12192000" cy="484697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B5D123E-DBFF-3FA0-A46B-65A5842B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sp_invoke_external_endpoint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4EFD2A2-BD9C-0F17-9D33-166F1368A349}"/>
              </a:ext>
            </a:extLst>
          </p:cNvPr>
          <p:cNvSpPr/>
          <p:nvPr/>
        </p:nvSpPr>
        <p:spPr>
          <a:xfrm>
            <a:off x="6458552" y="4533499"/>
            <a:ext cx="789271" cy="4908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9225EB50-D22D-268D-E4B9-AF4050377812}"/>
              </a:ext>
            </a:extLst>
          </p:cNvPr>
          <p:cNvSpPr/>
          <p:nvPr/>
        </p:nvSpPr>
        <p:spPr>
          <a:xfrm>
            <a:off x="6549991" y="3361115"/>
            <a:ext cx="606391" cy="8951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092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067888-682B-87D0-918F-05A99153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0" y="0"/>
            <a:ext cx="7085227" cy="642933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86719F7-405C-E5AB-848F-6B46C0F4ADBE}"/>
              </a:ext>
            </a:extLst>
          </p:cNvPr>
          <p:cNvSpPr/>
          <p:nvPr/>
        </p:nvSpPr>
        <p:spPr>
          <a:xfrm>
            <a:off x="3120887" y="5546035"/>
            <a:ext cx="5804452" cy="3430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F7A236CA-8436-A137-EDD4-8526AEA5F375}"/>
              </a:ext>
            </a:extLst>
          </p:cNvPr>
          <p:cNvSpPr/>
          <p:nvPr/>
        </p:nvSpPr>
        <p:spPr>
          <a:xfrm>
            <a:off x="5398168" y="4225819"/>
            <a:ext cx="606391" cy="8951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3521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164B77-E22E-8068-BCFB-0CAB9732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AI_GENERATE_CHUNKS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B9E8929-A8E0-2844-9982-D775B2FE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374"/>
            <a:ext cx="10515600" cy="4015464"/>
          </a:xfrm>
        </p:spPr>
        <p:txBody>
          <a:bodyPr/>
          <a:lstStyle/>
          <a:p>
            <a:r>
              <a:rPr lang="es-ES" dirty="0"/>
              <a:t> Función con valores de tabla que crea "fragmentos" o fragmentos de texto basados en un tipo, tamaño y expresión de origen.</a:t>
            </a:r>
          </a:p>
          <a:p>
            <a:r>
              <a:rPr lang="es-ES" dirty="0"/>
              <a:t>Solo admite tipos de </a:t>
            </a:r>
            <a:r>
              <a:rPr lang="es-ES" dirty="0" err="1"/>
              <a:t>chunks</a:t>
            </a:r>
            <a:r>
              <a:rPr lang="es-ES" dirty="0"/>
              <a:t> FIXED</a:t>
            </a:r>
          </a:p>
          <a:p>
            <a:r>
              <a:rPr lang="es-ES" dirty="0"/>
              <a:t>Se puede especificar tamaño y </a:t>
            </a:r>
            <a:r>
              <a:rPr lang="es-ES" dirty="0" err="1"/>
              <a:t>overlap</a:t>
            </a:r>
            <a:r>
              <a:rPr lang="es-ES" dirty="0"/>
              <a:t> (en %) de </a:t>
            </a:r>
            <a:r>
              <a:rPr lang="es-ES" dirty="0" err="1"/>
              <a:t>chunk</a:t>
            </a:r>
            <a:endParaRPr lang="es-ES" dirty="0"/>
          </a:p>
          <a:p>
            <a:r>
              <a:rPr lang="es-ES" dirty="0"/>
              <a:t>Se puede activar una columna </a:t>
            </a:r>
            <a:r>
              <a:rPr lang="es-ES" dirty="0" err="1"/>
              <a:t>chunk_set_id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293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5500C1-945C-4CDA-0831-C9B6AB5EA547}"/>
              </a:ext>
            </a:extLst>
          </p:cNvPr>
          <p:cNvSpPr>
            <a:spLocks noGrp="1"/>
          </p:cNvSpPr>
          <p:nvPr/>
        </p:nvSpPr>
        <p:spPr>
          <a:xfrm>
            <a:off x="275792" y="1473750"/>
            <a:ext cx="4741481" cy="493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 err="1"/>
              <a:t>Quédate</a:t>
            </a:r>
            <a:r>
              <a:rPr lang="en-US" dirty="0"/>
              <a:t> al </a:t>
            </a:r>
            <a:r>
              <a:rPr lang="en-US" dirty="0" err="1"/>
              <a:t>divertido</a:t>
            </a:r>
            <a:r>
              <a:rPr lang="en-US" dirty="0"/>
              <a:t> Quiz  </a:t>
            </a:r>
          </a:p>
          <a:p>
            <a:pPr marL="0" indent="0">
              <a:buNone/>
            </a:pPr>
            <a:r>
              <a:rPr lang="en-US" dirty="0"/>
              <a:t>para </a:t>
            </a:r>
            <a:r>
              <a:rPr lang="en-US" dirty="0" err="1"/>
              <a:t>participar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 err="1"/>
              <a:t>el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 err="1"/>
              <a:t>Sorteo</a:t>
            </a:r>
            <a:r>
              <a:rPr lang="en-US" dirty="0"/>
              <a:t> (</a:t>
            </a:r>
            <a:r>
              <a:rPr lang="en-US" dirty="0" err="1"/>
              <a:t>sólo</a:t>
            </a:r>
            <a:r>
              <a:rPr lang="en-US" dirty="0"/>
              <a:t> entre </a:t>
            </a:r>
            <a:r>
              <a:rPr lang="en-US" dirty="0" err="1"/>
              <a:t>asistentes</a:t>
            </a:r>
            <a:r>
              <a:rPr lang="en-US" dirty="0"/>
              <a:t>)</a:t>
            </a:r>
          </a:p>
          <a:p>
            <a:pPr marL="0" indent="0" fontAlgn="base">
              <a:buNone/>
            </a:pPr>
            <a:r>
              <a:rPr lang="en-US" b="1" dirty="0"/>
              <a:t>Y </a:t>
            </a:r>
            <a:r>
              <a:rPr lang="en-US" b="1" dirty="0" err="1"/>
              <a:t>más</a:t>
            </a:r>
            <a:r>
              <a:rPr lang="en-US" b="1" dirty="0"/>
              <a:t> …!​</a:t>
            </a:r>
            <a:endParaRPr lang="en-US" b="1" dirty="0">
              <a:cs typeface="Segoe UI Semi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9FF644C-E9B0-AD97-8431-1FFF8E8C7EE9}"/>
              </a:ext>
            </a:extLst>
          </p:cNvPr>
          <p:cNvSpPr txBox="1">
            <a:spLocks/>
          </p:cNvSpPr>
          <p:nvPr/>
        </p:nvSpPr>
        <p:spPr>
          <a:xfrm>
            <a:off x="115166" y="104373"/>
            <a:ext cx="11942618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1" dirty="0">
                <a:ea typeface="+mj-lt"/>
                <a:cs typeface="+mj-lt"/>
              </a:rPr>
              <a:t>Gracias a </a:t>
            </a:r>
            <a:r>
              <a:rPr lang="en-US" sz="3200" b="1" dirty="0" err="1">
                <a:ea typeface="+mj-lt"/>
                <a:cs typeface="+mj-lt"/>
              </a:rPr>
              <a:t>todos</a:t>
            </a:r>
            <a:r>
              <a:rPr lang="en-US" sz="3200" b="1" dirty="0">
                <a:ea typeface="+mj-lt"/>
                <a:cs typeface="+mj-lt"/>
              </a:rPr>
              <a:t> </a:t>
            </a:r>
            <a:r>
              <a:rPr lang="en-US" sz="3200" b="1" dirty="0" err="1">
                <a:ea typeface="+mj-lt"/>
                <a:cs typeface="+mj-lt"/>
              </a:rPr>
              <a:t>los</a:t>
            </a:r>
            <a:r>
              <a:rPr lang="en-US" sz="3200" b="1" dirty="0">
                <a:ea typeface="+mj-lt"/>
                <a:cs typeface="+mj-lt"/>
              </a:rPr>
              <a:t> Sponsors y </a:t>
            </a:r>
            <a:r>
              <a:rPr lang="en-US" sz="3200" b="1" dirty="0" err="1">
                <a:ea typeface="+mj-lt"/>
                <a:cs typeface="+mj-lt"/>
              </a:rPr>
              <a:t>Colaboradores</a:t>
            </a:r>
            <a:br>
              <a:rPr lang="en-US" sz="3200" b="1" dirty="0">
                <a:ea typeface="+mj-lt"/>
                <a:cs typeface="+mj-lt"/>
              </a:rPr>
            </a:br>
            <a:r>
              <a:rPr lang="en-US" sz="3200" b="1" dirty="0">
                <a:ea typeface="+mj-lt"/>
                <a:cs typeface="+mj-lt"/>
              </a:rPr>
              <a:t>Quiz Final + </a:t>
            </a:r>
            <a:r>
              <a:rPr lang="en-US" sz="3200" b="1" dirty="0" err="1">
                <a:ea typeface="+mj-lt"/>
                <a:cs typeface="+mj-lt"/>
              </a:rPr>
              <a:t>Premios</a:t>
            </a:r>
            <a:r>
              <a:rPr lang="en-US" sz="3200" b="1" dirty="0">
                <a:ea typeface="+mj-lt"/>
                <a:cs typeface="+mj-lt"/>
              </a:rPr>
              <a:t> + #DataBeers </a:t>
            </a:r>
            <a:r>
              <a:rPr lang="en-US" sz="3200" b="1" dirty="0" err="1">
                <a:ea typeface="+mj-lt"/>
                <a:cs typeface="+mj-lt"/>
              </a:rPr>
              <a:t>incluidas</a:t>
            </a:r>
            <a:r>
              <a:rPr lang="en-US" sz="3200" b="1" dirty="0">
                <a:ea typeface="+mj-lt"/>
                <a:cs typeface="+mj-lt"/>
              </a:rPr>
              <a:t> (18:15h)</a:t>
            </a:r>
            <a:endParaRPr lang="en-US" sz="3200" dirty="0">
              <a:ea typeface="Segoe UI Black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892A9BC-C325-887B-D4F7-547C8B72ED9F}"/>
              </a:ext>
            </a:extLst>
          </p:cNvPr>
          <p:cNvGrpSpPr/>
          <p:nvPr/>
        </p:nvGrpSpPr>
        <p:grpSpPr>
          <a:xfrm>
            <a:off x="130313" y="3707676"/>
            <a:ext cx="1734108" cy="2439400"/>
            <a:chOff x="245583" y="4069389"/>
            <a:chExt cx="1734108" cy="2439400"/>
          </a:xfrm>
        </p:grpSpPr>
        <p:pic>
          <p:nvPicPr>
            <p:cNvPr id="38" name="Imagen 37" descr="Logotipo&#10;&#10;Descripción generada automáticamente">
              <a:extLst>
                <a:ext uri="{FF2B5EF4-FFF2-40B4-BE49-F238E27FC236}">
                  <a16:creationId xmlns:a16="http://schemas.microsoft.com/office/drawing/2014/main" id="{45B0E364-DBB8-C69F-4ED1-EB9A6576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20" y="6186159"/>
              <a:ext cx="1174326" cy="322630"/>
            </a:xfrm>
            <a:prstGeom prst="rect">
              <a:avLst/>
            </a:prstGeom>
          </p:spPr>
        </p:pic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CD0D29AE-1529-A6E5-2999-9882AE4A4B6C}"/>
                </a:ext>
              </a:extLst>
            </p:cNvPr>
            <p:cNvSpPr/>
            <p:nvPr/>
          </p:nvSpPr>
          <p:spPr>
            <a:xfrm>
              <a:off x="245583" y="4069389"/>
              <a:ext cx="1734108" cy="2393747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B016207D-65CE-241E-CE49-2C613D1590D8}"/>
                </a:ext>
              </a:extLst>
            </p:cNvPr>
            <p:cNvSpPr/>
            <p:nvPr/>
          </p:nvSpPr>
          <p:spPr>
            <a:xfrm>
              <a:off x="327098" y="5853751"/>
              <a:ext cx="1578372" cy="31570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Sponsor session/stand only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66A6CB2-5373-3AFF-A024-559F92CCF6AA}"/>
              </a:ext>
            </a:extLst>
          </p:cNvPr>
          <p:cNvGrpSpPr/>
          <p:nvPr/>
        </p:nvGrpSpPr>
        <p:grpSpPr>
          <a:xfrm>
            <a:off x="1978986" y="3706165"/>
            <a:ext cx="1734108" cy="2421665"/>
            <a:chOff x="2048724" y="4067882"/>
            <a:chExt cx="1734108" cy="2421665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85F2762A-8312-583C-44B7-BF62A46148AA}"/>
                </a:ext>
              </a:extLst>
            </p:cNvPr>
            <p:cNvSpPr/>
            <p:nvPr/>
          </p:nvSpPr>
          <p:spPr>
            <a:xfrm>
              <a:off x="2048724" y="4067882"/>
              <a:ext cx="1734108" cy="2393747"/>
            </a:xfrm>
            <a:prstGeom prst="roundRect">
              <a:avLst>
                <a:gd name="adj" fmla="val 3667"/>
              </a:avLst>
            </a:prstGeom>
            <a:noFill/>
            <a:ln>
              <a:solidFill>
                <a:srgbClr val="2A4F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6392B62F-5F43-ADC8-BB89-A2ED02139E6D}"/>
                </a:ext>
              </a:extLst>
            </p:cNvPr>
            <p:cNvSpPr/>
            <p:nvPr/>
          </p:nvSpPr>
          <p:spPr>
            <a:xfrm>
              <a:off x="2130239" y="5823669"/>
              <a:ext cx="1578372" cy="359583"/>
            </a:xfrm>
            <a:prstGeom prst="roundRect">
              <a:avLst>
                <a:gd name="adj" fmla="val 729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Sponsor session/stand only</a:t>
              </a:r>
            </a:p>
          </p:txBody>
        </p:sp>
        <p:pic>
          <p:nvPicPr>
            <p:cNvPr id="45" name="Picture 2" descr="▷ Expertos en Bases de Datos para Empresas | Aleson ITC">
              <a:extLst>
                <a:ext uri="{FF2B5EF4-FFF2-40B4-BE49-F238E27FC236}">
                  <a16:creationId xmlns:a16="http://schemas.microsoft.com/office/drawing/2014/main" id="{68B8250B-1E85-9098-F9B8-524CDD72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734" y="6151792"/>
              <a:ext cx="1042455" cy="33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Nintendo Switch 2 7.9&quot; FullHD HDR 120Hz 256GB Magnetic Joy-Con Modo Ratón Azul/Rojo + Mario Kart World">
            <a:extLst>
              <a:ext uri="{FF2B5EF4-FFF2-40B4-BE49-F238E27FC236}">
                <a16:creationId xmlns:a16="http://schemas.microsoft.com/office/drawing/2014/main" id="{16D9F670-5E14-11FD-DB29-D5C18B7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74" y="1169185"/>
            <a:ext cx="2395188" cy="23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B02B1B-C075-33FD-7D0E-F1DB67CB2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17" y="3778262"/>
            <a:ext cx="3136112" cy="2265841"/>
          </a:xfrm>
          <a:prstGeom prst="rect">
            <a:avLst/>
          </a:prstGeom>
        </p:spPr>
      </p:pic>
      <p:pic>
        <p:nvPicPr>
          <p:cNvPr id="2058" name="Picture 10" descr="Consola PS5, caja con Fortnite, mando. Diseño blanco y negro. Aislado sobre fondo negro.">
            <a:extLst>
              <a:ext uri="{FF2B5EF4-FFF2-40B4-BE49-F238E27FC236}">
                <a16:creationId xmlns:a16="http://schemas.microsoft.com/office/drawing/2014/main" id="{49819ED5-6377-4926-6A80-D4D37F118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28098" r="8472" b="28750"/>
          <a:stretch>
            <a:fillRect/>
          </a:stretch>
        </p:blipFill>
        <p:spPr bwMode="auto">
          <a:xfrm>
            <a:off x="7992387" y="1033604"/>
            <a:ext cx="3840688" cy="202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19B1C0-DB9F-4462-A959-7DAA36CB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8" y="3802575"/>
            <a:ext cx="1514408" cy="15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0814AB-038B-2FA5-55FC-1399AE70B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487" y="3938202"/>
            <a:ext cx="1750026" cy="1288193"/>
          </a:xfrm>
          <a:prstGeom prst="rect">
            <a:avLst/>
          </a:prstGeom>
        </p:spPr>
      </p:pic>
      <p:pic>
        <p:nvPicPr>
          <p:cNvPr id="3" name="Picture 2" descr="A person holding a cup of coffee and a tablet&#10;&#10;AI-generated content may be incorrect.">
            <a:extLst>
              <a:ext uri="{FF2B5EF4-FFF2-40B4-BE49-F238E27FC236}">
                <a16:creationId xmlns:a16="http://schemas.microsoft.com/office/drawing/2014/main" id="{BBD3B167-CF70-3F49-1780-C72E18CC5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4138" y="5303107"/>
            <a:ext cx="1248937" cy="1513703"/>
          </a:xfrm>
          <a:prstGeom prst="rect">
            <a:avLst/>
          </a:prstGeom>
        </p:spPr>
      </p:pic>
      <p:pic>
        <p:nvPicPr>
          <p:cNvPr id="5" name="Picture 4" descr="A yellow and black text with blue text&#10;&#10;AI-generated content may be incorrect.">
            <a:extLst>
              <a:ext uri="{FF2B5EF4-FFF2-40B4-BE49-F238E27FC236}">
                <a16:creationId xmlns:a16="http://schemas.microsoft.com/office/drawing/2014/main" id="{D20E939B-3BFA-EF9B-327B-2CF98A7023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9748" y="5297959"/>
            <a:ext cx="1259236" cy="1544597"/>
          </a:xfrm>
          <a:prstGeom prst="rect">
            <a:avLst/>
          </a:prstGeom>
        </p:spPr>
      </p:pic>
      <p:pic>
        <p:nvPicPr>
          <p:cNvPr id="6" name="Picture 5" descr="A yellow and white folder with blue text&#10;&#10;AI-generated content may be incorrect.">
            <a:extLst>
              <a:ext uri="{FF2B5EF4-FFF2-40B4-BE49-F238E27FC236}">
                <a16:creationId xmlns:a16="http://schemas.microsoft.com/office/drawing/2014/main" id="{289F4DDC-E55C-4949-91B0-1058082B5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4463" y="3350997"/>
            <a:ext cx="1267399" cy="1482811"/>
          </a:xfrm>
          <a:prstGeom prst="rect">
            <a:avLst/>
          </a:prstGeom>
        </p:spPr>
      </p:pic>
      <p:pic>
        <p:nvPicPr>
          <p:cNvPr id="7" name="Picture 6" descr="A person using a computer&#10;&#10;AI-generated content may be incorrect.">
            <a:extLst>
              <a:ext uri="{FF2B5EF4-FFF2-40B4-BE49-F238E27FC236}">
                <a16:creationId xmlns:a16="http://schemas.microsoft.com/office/drawing/2014/main" id="{910EB329-9866-2C13-9A74-8A7F5054C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0341" y="3356145"/>
            <a:ext cx="1265383" cy="1482811"/>
          </a:xfrm>
          <a:prstGeom prst="rect">
            <a:avLst/>
          </a:prstGeom>
        </p:spPr>
      </p:pic>
      <p:pic>
        <p:nvPicPr>
          <p:cNvPr id="8" name="Picture 7" descr="A book cover with a yellow background&#10;&#10;AI-generated content may be incorrect.">
            <a:extLst>
              <a:ext uri="{FF2B5EF4-FFF2-40B4-BE49-F238E27FC236}">
                <a16:creationId xmlns:a16="http://schemas.microsoft.com/office/drawing/2014/main" id="{033E394C-7992-E00F-CF90-1A1CAB265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4734" y="3361293"/>
            <a:ext cx="1246231" cy="1491821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B0A398B-1A53-91EB-C8F3-D0FB392746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6675" y="2972864"/>
            <a:ext cx="1390136" cy="550321"/>
          </a:xfrm>
          <a:prstGeom prst="rect">
            <a:avLst/>
          </a:prstGeom>
        </p:spPr>
      </p:pic>
      <p:pic>
        <p:nvPicPr>
          <p:cNvPr id="10" name="Picture 9" descr="A cover of a book&#10;&#10;AI-generated content may be incorrect.">
            <a:extLst>
              <a:ext uri="{FF2B5EF4-FFF2-40B4-BE49-F238E27FC236}">
                <a16:creationId xmlns:a16="http://schemas.microsoft.com/office/drawing/2014/main" id="{3C58C360-B941-7385-568A-30A9F4A04E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9379" y="5282512"/>
            <a:ext cx="1246810" cy="1565190"/>
          </a:xfrm>
          <a:prstGeom prst="rect">
            <a:avLst/>
          </a:prstGeom>
        </p:spPr>
      </p:pic>
      <p:pic>
        <p:nvPicPr>
          <p:cNvPr id="11" name="Picture 10" descr="A logo with buildings in the background&#10;&#10;AI-generated content may be incorrect.">
            <a:extLst>
              <a:ext uri="{FF2B5EF4-FFF2-40B4-BE49-F238E27FC236}">
                <a16:creationId xmlns:a16="http://schemas.microsoft.com/office/drawing/2014/main" id="{DD9DAD42-DDDF-2AA0-71EA-536C0B43B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05725" y="4804966"/>
            <a:ext cx="714118" cy="662632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813B6EA-21A8-FA7C-2218-AE2213F9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16" y="4804966"/>
            <a:ext cx="2570427" cy="6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4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3A0866F-64F7-7AEA-73F4-AB55ABCE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Vector_Distance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631483-067C-90CF-CCE4-70DC79CC2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Función escalar que calcula la distancia entre vectores.</a:t>
            </a:r>
          </a:p>
          <a:p>
            <a:r>
              <a:rPr lang="es-ES" b="1" dirty="0"/>
              <a:t>NO USA LOS INDICES VECTORIALES</a:t>
            </a:r>
          </a:p>
          <a:p>
            <a:r>
              <a:rPr lang="es-ES" dirty="0"/>
              <a:t>Puede usar métricas de distancia:</a:t>
            </a:r>
          </a:p>
          <a:p>
            <a:pPr lvl="1"/>
            <a:r>
              <a:rPr lang="es-ES" dirty="0" err="1"/>
              <a:t>Euclidean</a:t>
            </a:r>
            <a:endParaRPr lang="es-ES" dirty="0"/>
          </a:p>
          <a:p>
            <a:pPr lvl="1"/>
            <a:r>
              <a:rPr lang="es-ES" dirty="0" err="1"/>
              <a:t>Dot</a:t>
            </a:r>
            <a:endParaRPr lang="es-ES" dirty="0"/>
          </a:p>
          <a:p>
            <a:pPr lvl="1"/>
            <a:r>
              <a:rPr lang="es-ES" dirty="0" err="1"/>
              <a:t>Cosine</a:t>
            </a:r>
            <a:endParaRPr lang="es-ES" dirty="0"/>
          </a:p>
          <a:p>
            <a:r>
              <a:rPr lang="es-ES" dirty="0"/>
              <a:t>Sintaxis: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33EFBB-0386-3C73-3EB1-E52731EB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68" y="4869931"/>
            <a:ext cx="7526648" cy="5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85E68E-6403-1553-F123-39C4D3BD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VECTOR_SEARCH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6DEB93-2F17-B44E-3638-9DC342C9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Función de tabla que busca el Top N vectores más cercanos.</a:t>
            </a:r>
          </a:p>
          <a:p>
            <a:r>
              <a:rPr lang="es-ES" b="1" dirty="0"/>
              <a:t>USA LOS INDICES VECTORIALES.</a:t>
            </a:r>
          </a:p>
          <a:p>
            <a:r>
              <a:rPr lang="es-ES" b="1" dirty="0"/>
              <a:t>Solo FILTRO POSTERIOR. </a:t>
            </a:r>
            <a:r>
              <a:rPr lang="es-ES" dirty="0"/>
              <a:t>La búsqueda de vectores se produce antes de aplicar cualquier predicado. </a:t>
            </a:r>
            <a:endParaRPr lang="es-ES" b="1" dirty="0"/>
          </a:p>
          <a:p>
            <a:r>
              <a:rPr lang="es-ES" dirty="0"/>
              <a:t>Puede usar métricas de distancia </a:t>
            </a:r>
            <a:r>
              <a:rPr lang="es-ES" dirty="0" err="1"/>
              <a:t>Euclidean</a:t>
            </a:r>
            <a:r>
              <a:rPr lang="es-ES" dirty="0"/>
              <a:t>, </a:t>
            </a:r>
            <a:r>
              <a:rPr lang="es-ES" dirty="0" err="1"/>
              <a:t>Dot</a:t>
            </a:r>
            <a:r>
              <a:rPr lang="es-ES" dirty="0"/>
              <a:t> y </a:t>
            </a:r>
            <a:r>
              <a:rPr lang="es-ES" dirty="0" err="1"/>
              <a:t>Cosine</a:t>
            </a:r>
            <a:endParaRPr lang="es-ES" dirty="0"/>
          </a:p>
          <a:p>
            <a:r>
              <a:rPr lang="es-ES" dirty="0"/>
              <a:t>Sintaxis: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493459-89CE-6FE1-B51A-88E67403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66" y="4200466"/>
            <a:ext cx="6081510" cy="20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96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1E590D-EB16-8240-2B49-B985BF14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AE010EA-5C39-5D38-7CF8-2BC36258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Documentación Microsoft </a:t>
            </a:r>
            <a:r>
              <a:rPr lang="es-ES" dirty="0" err="1"/>
              <a:t>Learn</a:t>
            </a:r>
            <a:br>
              <a:rPr lang="es-ES" dirty="0"/>
            </a:br>
            <a:r>
              <a:rPr lang="en-US" dirty="0">
                <a:hlinkClick r:id="rId2"/>
              </a:rPr>
              <a:t>Intelligent Applications and AI Frequently Asked Questions (FAQ) - SQL Server | Microsoft Learn</a:t>
            </a:r>
            <a:endParaRPr lang="es-ES" dirty="0"/>
          </a:p>
          <a:p>
            <a:r>
              <a:rPr lang="es-ES" dirty="0"/>
              <a:t>Guía </a:t>
            </a:r>
            <a:r>
              <a:rPr lang="en-US" b="1" dirty="0"/>
              <a:t>Getting started with AI in SQL Server 2025 on Windows</a:t>
            </a:r>
            <a:br>
              <a:rPr lang="es-ES" dirty="0"/>
            </a:br>
            <a:r>
              <a:rPr lang="es-ES" dirty="0">
                <a:hlinkClick r:id="rId3"/>
              </a:rPr>
              <a:t>https://github.com/AzureSQLDB/SQLin5/blob/main/newAIinSQL2025/getting-started-with-ai.md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1067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atin typeface="+mn-lt"/>
              </a:rPr>
              <a:t>¿</a:t>
            </a:r>
            <a:r>
              <a:rPr lang="en-US" sz="6000" err="1">
                <a:latin typeface="+mn-lt"/>
              </a:rPr>
              <a:t>Preguntas</a:t>
            </a:r>
            <a:r>
              <a:rPr lang="en-US" sz="600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Hombre con barba y bigote sonriendo&#10;&#10;El contenido generado por IA puede ser incorrecto.">
            <a:extLst>
              <a:ext uri="{FF2B5EF4-FFF2-40B4-BE49-F238E27FC236}">
                <a16:creationId xmlns:a16="http://schemas.microsoft.com/office/drawing/2014/main" id="{59C6EFB3-9DF7-8705-14FD-7626B9D4E1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7573770" y="1374262"/>
            <a:ext cx="4109476" cy="4109476"/>
          </a:xfrm>
        </p:spPr>
      </p:pic>
      <p:pic>
        <p:nvPicPr>
          <p:cNvPr id="16" name="Picture 2" descr="Microsoft MVP en Azure | JMFLORESZAZO">
            <a:extLst>
              <a:ext uri="{FF2B5EF4-FFF2-40B4-BE49-F238E27FC236}">
                <a16:creationId xmlns:a16="http://schemas.microsoft.com/office/drawing/2014/main" id="{3673E3F0-59A3-274F-DA18-784EA0F2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849" y="4890957"/>
            <a:ext cx="1740397" cy="7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icrosoft MVP en Azure | JMFLORESZAZO">
            <a:extLst>
              <a:ext uri="{FF2B5EF4-FFF2-40B4-BE49-F238E27FC236}">
                <a16:creationId xmlns:a16="http://schemas.microsoft.com/office/drawing/2014/main" id="{65E06E45-6737-8158-09BE-2C3E51A5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595" y="4890957"/>
            <a:ext cx="1740397" cy="7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88A87B8-5FDB-E99F-3DCE-148005C26624}"/>
              </a:ext>
            </a:extLst>
          </p:cNvPr>
          <p:cNvSpPr txBox="1">
            <a:spLocks/>
          </p:cNvSpPr>
          <p:nvPr/>
        </p:nvSpPr>
        <p:spPr>
          <a:xfrm>
            <a:off x="787725" y="3860169"/>
            <a:ext cx="6630559" cy="11633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b="1" dirty="0">
                <a:solidFill>
                  <a:srgbClr val="324147"/>
                </a:solidFill>
              </a:rPr>
              <a:t>Roberto Navarro</a:t>
            </a:r>
          </a:p>
          <a:p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Segoe UI Semilight" panose="020B0402040204020203" pitchFamily="34" charset="0"/>
              </a:rPr>
              <a:t>Azure Evangelist </a:t>
            </a:r>
            <a:r>
              <a:rPr lang="en-US" sz="2400" dirty="0" err="1">
                <a:solidFill>
                  <a:srgbClr val="FFFFFF"/>
                </a:solidFill>
                <a:latin typeface="Segoe UI Semilight" panose="020B0402040204020203" pitchFamily="34" charset="0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Segoe UI Semilight" panose="020B0402040204020203" pitchFamily="34" charset="0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Segoe UI Semilight" panose="020B0402040204020203" pitchFamily="34" charset="0"/>
              </a:rPr>
              <a:t>NTT DATA</a:t>
            </a:r>
            <a:endParaRPr lang="es-ES" dirty="0"/>
          </a:p>
        </p:txBody>
      </p:sp>
      <p:grpSp>
        <p:nvGrpSpPr>
          <p:cNvPr id="21" name="Google Shape;13764;p85">
            <a:extLst>
              <a:ext uri="{FF2B5EF4-FFF2-40B4-BE49-F238E27FC236}">
                <a16:creationId xmlns:a16="http://schemas.microsoft.com/office/drawing/2014/main" id="{CBC93A68-E3FC-6131-C1A1-50BB9A11C15E}"/>
              </a:ext>
            </a:extLst>
          </p:cNvPr>
          <p:cNvGrpSpPr/>
          <p:nvPr/>
        </p:nvGrpSpPr>
        <p:grpSpPr>
          <a:xfrm>
            <a:off x="787725" y="5261154"/>
            <a:ext cx="310972" cy="338926"/>
            <a:chOff x="3752358" y="3817349"/>
            <a:chExt cx="346056" cy="345674"/>
          </a:xfrm>
          <a:solidFill>
            <a:srgbClr val="324147"/>
          </a:solidFill>
        </p:grpSpPr>
        <p:sp>
          <p:nvSpPr>
            <p:cNvPr id="22" name="Google Shape;13765;p85">
              <a:extLst>
                <a:ext uri="{FF2B5EF4-FFF2-40B4-BE49-F238E27FC236}">
                  <a16:creationId xmlns:a16="http://schemas.microsoft.com/office/drawing/2014/main" id="{65313EF8-2894-164F-6937-20EBB3AFD96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23" name="Google Shape;13766;p85">
              <a:extLst>
                <a:ext uri="{FF2B5EF4-FFF2-40B4-BE49-F238E27FC236}">
                  <a16:creationId xmlns:a16="http://schemas.microsoft.com/office/drawing/2014/main" id="{A5FEAEB4-E684-1504-DDBF-5E1C2241113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24" name="Google Shape;13767;p85">
              <a:extLst>
                <a:ext uri="{FF2B5EF4-FFF2-40B4-BE49-F238E27FC236}">
                  <a16:creationId xmlns:a16="http://schemas.microsoft.com/office/drawing/2014/main" id="{11967015-A05F-DE53-13FD-5D2DFE98E89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25" name="Google Shape;13768;p85">
              <a:extLst>
                <a:ext uri="{FF2B5EF4-FFF2-40B4-BE49-F238E27FC236}">
                  <a16:creationId xmlns:a16="http://schemas.microsoft.com/office/drawing/2014/main" id="{84E468F2-E466-B413-14E7-878931305F8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bg2"/>
                </a:solidFill>
              </a:endParaRPr>
            </a:p>
          </p:txBody>
        </p:sp>
      </p:grp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74E52A1B-1927-011D-6737-066549AC6133}"/>
              </a:ext>
            </a:extLst>
          </p:cNvPr>
          <p:cNvSpPr txBox="1">
            <a:spLocks/>
          </p:cNvSpPr>
          <p:nvPr/>
        </p:nvSpPr>
        <p:spPr>
          <a:xfrm>
            <a:off x="1121122" y="5277360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1" dirty="0">
                <a:solidFill>
                  <a:schemeClr val="bg2"/>
                </a:solidFill>
              </a:rPr>
              <a:t>https://www.linkedin.com/in/roberto-navarro-matesanz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57D2A2B2-AB8F-B2C5-F686-7C44A34D81A0}"/>
              </a:ext>
            </a:extLst>
          </p:cNvPr>
          <p:cNvSpPr txBox="1">
            <a:spLocks/>
          </p:cNvSpPr>
          <p:nvPr/>
        </p:nvSpPr>
        <p:spPr>
          <a:xfrm>
            <a:off x="1129797" y="5630516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https://www.youtube.com/@AzureDataLovers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3" name="Picture 4" descr="Fondo de youtube. icono de youtube. iconos de redes sociales ...">
            <a:extLst>
              <a:ext uri="{FF2B5EF4-FFF2-40B4-BE49-F238E27FC236}">
                <a16:creationId xmlns:a16="http://schemas.microsoft.com/office/drawing/2014/main" id="{0084DC4D-26CF-5AEC-C628-C206D757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5" y="5630516"/>
            <a:ext cx="304643" cy="2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itle 2">
            <a:extLst>
              <a:ext uri="{FF2B5EF4-FFF2-40B4-BE49-F238E27FC236}">
                <a16:creationId xmlns:a16="http://schemas.microsoft.com/office/drawing/2014/main" id="{711A3FC8-5B23-1346-61BC-376A153F3ED3}"/>
              </a:ext>
            </a:extLst>
          </p:cNvPr>
          <p:cNvSpPr txBox="1">
            <a:spLocks/>
          </p:cNvSpPr>
          <p:nvPr/>
        </p:nvSpPr>
        <p:spPr>
          <a:xfrm>
            <a:off x="787725" y="589543"/>
            <a:ext cx="7039824" cy="11633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b="1" dirty="0">
                <a:solidFill>
                  <a:srgbClr val="324147"/>
                </a:solidFill>
              </a:rPr>
              <a:t>Roberto </a:t>
            </a:r>
            <a:r>
              <a:rPr lang="es-ES" sz="6000" b="1" dirty="0" err="1">
                <a:solidFill>
                  <a:srgbClr val="324147"/>
                </a:solidFill>
              </a:rPr>
              <a:t>Carrancio</a:t>
            </a:r>
            <a:endParaRPr lang="es-ES" sz="6000" b="1" dirty="0">
              <a:solidFill>
                <a:srgbClr val="324147"/>
              </a:solidFill>
            </a:endParaRPr>
          </a:p>
          <a:p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Segoe UI Semilight" panose="020B0402040204020203" pitchFamily="34" charset="0"/>
              </a:rPr>
              <a:t>DBA</a:t>
            </a:r>
            <a:endParaRPr lang="es-ES" dirty="0"/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1E7A40E4-000C-0A0B-AB24-22CB7F7EA47B}"/>
              </a:ext>
            </a:extLst>
          </p:cNvPr>
          <p:cNvSpPr txBox="1">
            <a:spLocks/>
          </p:cNvSpPr>
          <p:nvPr/>
        </p:nvSpPr>
        <p:spPr>
          <a:xfrm>
            <a:off x="1129797" y="5954736"/>
            <a:ext cx="5235799" cy="477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https://www.meetup.com/azurebrains/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7" name="Picture 2" descr="Azurebrains – logo – Azurebrains">
            <a:extLst>
              <a:ext uri="{FF2B5EF4-FFF2-40B4-BE49-F238E27FC236}">
                <a16:creationId xmlns:a16="http://schemas.microsoft.com/office/drawing/2014/main" id="{CB2102C7-8DF5-F7DF-AE39-1301D758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21" y="5956606"/>
            <a:ext cx="477317" cy="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C7890E68-B502-305E-2254-C8C938E9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4" y="5947407"/>
            <a:ext cx="376275" cy="3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oogle Shape;13764;p85">
            <a:extLst>
              <a:ext uri="{FF2B5EF4-FFF2-40B4-BE49-F238E27FC236}">
                <a16:creationId xmlns:a16="http://schemas.microsoft.com/office/drawing/2014/main" id="{31CAC51E-8AE4-89F0-7875-B09A6C8442E9}"/>
              </a:ext>
            </a:extLst>
          </p:cNvPr>
          <p:cNvGrpSpPr/>
          <p:nvPr/>
        </p:nvGrpSpPr>
        <p:grpSpPr>
          <a:xfrm>
            <a:off x="779050" y="2041981"/>
            <a:ext cx="310972" cy="338926"/>
            <a:chOff x="3752358" y="3817349"/>
            <a:chExt cx="346056" cy="345674"/>
          </a:xfrm>
          <a:solidFill>
            <a:srgbClr val="324147"/>
          </a:solidFill>
        </p:grpSpPr>
        <p:sp>
          <p:nvSpPr>
            <p:cNvPr id="40" name="Google Shape;13765;p85">
              <a:extLst>
                <a:ext uri="{FF2B5EF4-FFF2-40B4-BE49-F238E27FC236}">
                  <a16:creationId xmlns:a16="http://schemas.microsoft.com/office/drawing/2014/main" id="{8B3B6509-7522-4176-5E73-F33AB4CD33A8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41" name="Google Shape;13766;p85">
              <a:extLst>
                <a:ext uri="{FF2B5EF4-FFF2-40B4-BE49-F238E27FC236}">
                  <a16:creationId xmlns:a16="http://schemas.microsoft.com/office/drawing/2014/main" id="{2A6D714D-62C4-F64B-68F9-7F109119729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42" name="Google Shape;13767;p85">
              <a:extLst>
                <a:ext uri="{FF2B5EF4-FFF2-40B4-BE49-F238E27FC236}">
                  <a16:creationId xmlns:a16="http://schemas.microsoft.com/office/drawing/2014/main" id="{C589D447-1926-D70B-AE93-C9F3AB221C3D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bg2"/>
                </a:solidFill>
              </a:endParaRPr>
            </a:p>
          </p:txBody>
        </p:sp>
        <p:sp>
          <p:nvSpPr>
            <p:cNvPr id="43" name="Google Shape;13768;p85">
              <a:extLst>
                <a:ext uri="{FF2B5EF4-FFF2-40B4-BE49-F238E27FC236}">
                  <a16:creationId xmlns:a16="http://schemas.microsoft.com/office/drawing/2014/main" id="{0E1C7A56-0FDC-0A9F-A8E6-E10DEFA697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solidFill>
                <a:srgbClr val="32414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bg2"/>
                </a:solidFill>
              </a:endParaRPr>
            </a:p>
          </p:txBody>
        </p:sp>
      </p:grp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4F787B5F-1B70-B15D-54D3-87566BF87D57}"/>
              </a:ext>
            </a:extLst>
          </p:cNvPr>
          <p:cNvSpPr txBox="1">
            <a:spLocks/>
          </p:cNvSpPr>
          <p:nvPr/>
        </p:nvSpPr>
        <p:spPr>
          <a:xfrm>
            <a:off x="1112447" y="2058187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1" dirty="0">
                <a:solidFill>
                  <a:schemeClr val="bg2"/>
                </a:solidFill>
              </a:rPr>
              <a:t>https://www.linkedin.com/in/</a:t>
            </a:r>
            <a:r>
              <a:rPr lang="es-ES" sz="1600" b="1" dirty="0">
                <a:solidFill>
                  <a:schemeClr val="bg2"/>
                </a:solidFill>
                <a:ea typeface="+mn-lt"/>
                <a:cs typeface="+mn-lt"/>
              </a:rPr>
              <a:t>robertocarrancio</a:t>
            </a:r>
            <a:endParaRPr lang="es-ES" sz="1600" b="1" dirty="0">
              <a:solidFill>
                <a:schemeClr val="bg2"/>
              </a:solidFill>
            </a:endParaRPr>
          </a:p>
        </p:txBody>
      </p:sp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F1D3EF08-81BE-DE3C-2272-74CD49175BEF}"/>
              </a:ext>
            </a:extLst>
          </p:cNvPr>
          <p:cNvSpPr txBox="1">
            <a:spLocks/>
          </p:cNvSpPr>
          <p:nvPr/>
        </p:nvSpPr>
        <p:spPr>
          <a:xfrm>
            <a:off x="1114876" y="2411343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https://www.youtube.com/@soydba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6" name="Picture 4" descr="Fondo de youtube. icono de youtube. iconos de redes sociales ...">
            <a:extLst>
              <a:ext uri="{FF2B5EF4-FFF2-40B4-BE49-F238E27FC236}">
                <a16:creationId xmlns:a16="http://schemas.microsoft.com/office/drawing/2014/main" id="{B3E1DFB0-D5F0-5E41-7484-2258E3D5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50" y="2411343"/>
            <a:ext cx="304643" cy="27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34CF64-EB2A-F15D-0271-7F56F334C4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46" r="78510" b="2985"/>
          <a:stretch>
            <a:fillRect/>
          </a:stretch>
        </p:blipFill>
        <p:spPr>
          <a:xfrm>
            <a:off x="719785" y="2745464"/>
            <a:ext cx="442789" cy="40522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59AD419-4F72-B2D2-3B3C-E2383C93F5D6}"/>
              </a:ext>
            </a:extLst>
          </p:cNvPr>
          <p:cNvSpPr txBox="1">
            <a:spLocks/>
          </p:cNvSpPr>
          <p:nvPr/>
        </p:nvSpPr>
        <p:spPr>
          <a:xfrm>
            <a:off x="1127367" y="2823572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https://www.soydba.es</a:t>
            </a:r>
            <a:endParaRPr lang="es-ES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 descr="Código QR&#10;&#10;El contenido generado por IA puede ser incorrecto.">
            <a:extLst>
              <a:ext uri="{FF2B5EF4-FFF2-40B4-BE49-F238E27FC236}">
                <a16:creationId xmlns:a16="http://schemas.microsoft.com/office/drawing/2014/main" id="{81183EA7-C2B4-78EA-4E50-5901514628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306" y="2874208"/>
            <a:ext cx="890978" cy="8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2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Conceptos</a:t>
            </a:r>
            <a:r>
              <a:rPr lang="en-US" dirty="0"/>
              <a:t> clave</a:t>
            </a:r>
          </a:p>
          <a:p>
            <a:pPr lvl="1"/>
            <a:r>
              <a:rPr lang="en-US" dirty="0" err="1"/>
              <a:t>Vectores</a:t>
            </a:r>
            <a:endParaRPr lang="en-US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RAG</a:t>
            </a:r>
          </a:p>
          <a:p>
            <a:r>
              <a:rPr lang="en-US" dirty="0"/>
              <a:t>IA </a:t>
            </a:r>
            <a:r>
              <a:rPr lang="en-US" dirty="0" err="1"/>
              <a:t>en</a:t>
            </a:r>
            <a:r>
              <a:rPr lang="en-US" dirty="0"/>
              <a:t> SQL Server 2025</a:t>
            </a:r>
          </a:p>
          <a:p>
            <a:r>
              <a:rPr lang="en-US"/>
              <a:t>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1DFF317-BF28-302A-B11C-05239E3B7B70}"/>
              </a:ext>
            </a:extLst>
          </p:cNvPr>
          <p:cNvSpPr/>
          <p:nvPr/>
        </p:nvSpPr>
        <p:spPr>
          <a:xfrm>
            <a:off x="3991583" y="3520440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66286307-9FCB-B476-71C6-6EF1630ED2E0}"/>
              </a:ext>
            </a:extLst>
          </p:cNvPr>
          <p:cNvSpPr/>
          <p:nvPr/>
        </p:nvSpPr>
        <p:spPr>
          <a:xfrm>
            <a:off x="8628461" y="3494176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6D7625CF-6B80-97DE-CB4F-D0E14BF2BE16}"/>
              </a:ext>
            </a:extLst>
          </p:cNvPr>
          <p:cNvSpPr/>
          <p:nvPr/>
        </p:nvSpPr>
        <p:spPr>
          <a:xfrm>
            <a:off x="6298621" y="3494176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1436B7AF-3D43-DBA6-705A-AAB52A031119}"/>
              </a:ext>
            </a:extLst>
          </p:cNvPr>
          <p:cNvSpPr/>
          <p:nvPr/>
        </p:nvSpPr>
        <p:spPr>
          <a:xfrm>
            <a:off x="8628461" y="1210237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0743DA83-0ED4-5B59-2FF1-F1DA45D78BA8}"/>
              </a:ext>
            </a:extLst>
          </p:cNvPr>
          <p:cNvSpPr/>
          <p:nvPr/>
        </p:nvSpPr>
        <p:spPr>
          <a:xfrm>
            <a:off x="6298621" y="1209470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F75A65DF-A74B-A7A3-6E6E-9C7236C26160}"/>
              </a:ext>
            </a:extLst>
          </p:cNvPr>
          <p:cNvSpPr/>
          <p:nvPr/>
        </p:nvSpPr>
        <p:spPr>
          <a:xfrm>
            <a:off x="3991583" y="1209470"/>
            <a:ext cx="2219766" cy="2081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C6B970-5B53-BE87-F02C-150863FA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 &amp; SQL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3900860-37AD-A89F-2C6E-DF2E53EC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No es el futuro, es el presente</a:t>
            </a:r>
          </a:p>
        </p:txBody>
      </p:sp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4595513C-02EE-C295-4448-B07F00D8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18" y="1908971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0846319A-ADFB-9A9F-37E9-EAB47274D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83" y="1908971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8" name="Imagen 37" descr="Icono&#10;&#10;El contenido generado por IA puede ser incorrecto.">
            <a:extLst>
              <a:ext uri="{FF2B5EF4-FFF2-40B4-BE49-F238E27FC236}">
                <a16:creationId xmlns:a16="http://schemas.microsoft.com/office/drawing/2014/main" id="{9F09675B-EDE8-FC55-463A-8F20E75B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638" y="1908971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4" name="Imagen 43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CA9426E4-CD4C-D321-794D-17D519DCA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16" y="4277929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6" name="Imagen 45" descr="Icono&#10;&#10;El contenido generado por IA puede ser incorrecto.">
            <a:extLst>
              <a:ext uri="{FF2B5EF4-FFF2-40B4-BE49-F238E27FC236}">
                <a16:creationId xmlns:a16="http://schemas.microsoft.com/office/drawing/2014/main" id="{E6E85D87-607E-4309-DB4D-F802F2FC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55" y="4330782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4AB5B826-B2FE-FB0E-36D5-9968ED204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08" y="4330782"/>
            <a:ext cx="1052245" cy="10522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8AA3D2C1-DF39-9039-4132-D8E3D504B971}"/>
              </a:ext>
            </a:extLst>
          </p:cNvPr>
          <p:cNvSpPr/>
          <p:nvPr/>
        </p:nvSpPr>
        <p:spPr>
          <a:xfrm>
            <a:off x="4362536" y="1284450"/>
            <a:ext cx="14654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Segura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074A3D8C-34A0-BB39-8147-88C25558E114}"/>
              </a:ext>
            </a:extLst>
          </p:cNvPr>
          <p:cNvSpPr/>
          <p:nvPr/>
        </p:nvSpPr>
        <p:spPr>
          <a:xfrm>
            <a:off x="6691648" y="1284450"/>
            <a:ext cx="14446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Rápida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C39FD3BF-9FC5-AC9A-F131-EDC3BAC9367E}"/>
              </a:ext>
            </a:extLst>
          </p:cNvPr>
          <p:cNvSpPr/>
          <p:nvPr/>
        </p:nvSpPr>
        <p:spPr>
          <a:xfrm>
            <a:off x="8697833" y="1284450"/>
            <a:ext cx="21018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Inteligente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2C1B3FCF-77CC-4385-B6A8-F31FC5BECDEC}"/>
              </a:ext>
            </a:extLst>
          </p:cNvPr>
          <p:cNvSpPr/>
          <p:nvPr/>
        </p:nvSpPr>
        <p:spPr>
          <a:xfrm>
            <a:off x="4068185" y="3603650"/>
            <a:ext cx="21082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Interactiva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C7B611AD-AA51-2FD3-26F4-6003EBF7B345}"/>
              </a:ext>
            </a:extLst>
          </p:cNvPr>
          <p:cNvSpPr/>
          <p:nvPr/>
        </p:nvSpPr>
        <p:spPr>
          <a:xfrm>
            <a:off x="6590455" y="3553138"/>
            <a:ext cx="17363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Humana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FB5A5ADA-047D-174E-6F83-8CEFDA3530F7}"/>
              </a:ext>
            </a:extLst>
          </p:cNvPr>
          <p:cNvSpPr/>
          <p:nvPr/>
        </p:nvSpPr>
        <p:spPr>
          <a:xfrm>
            <a:off x="8704426" y="3617288"/>
            <a:ext cx="20906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Autónoma</a:t>
            </a:r>
          </a:p>
        </p:txBody>
      </p:sp>
    </p:spTree>
    <p:extLst>
      <p:ext uri="{BB962C8B-B14F-4D97-AF65-F5344CB8AC3E}">
        <p14:creationId xmlns:p14="http://schemas.microsoft.com/office/powerpoint/2010/main" val="31700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  <p:bldP spid="64" grpId="0" animBg="1"/>
      <p:bldP spid="56" grpId="0" animBg="1"/>
      <p:bldP spid="55" grpId="0" animBg="1"/>
      <p:bldP spid="54" grpId="0" animBg="1"/>
      <p:bldP spid="49" grpId="0"/>
      <p:bldP spid="50" grpId="0"/>
      <p:bldP spid="52" grpId="0"/>
      <p:bldP spid="66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56AB6-C620-C6E2-026B-7DD098EB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Clave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84AFDB-B60F-3CAF-877B-3D62D479B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Los conceptos con los que vamos a trabajar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C876DB0-134C-792E-61C7-B4F8C7B2CC98}"/>
              </a:ext>
            </a:extLst>
          </p:cNvPr>
          <p:cNvGrpSpPr/>
          <p:nvPr/>
        </p:nvGrpSpPr>
        <p:grpSpPr>
          <a:xfrm>
            <a:off x="4879296" y="1334853"/>
            <a:ext cx="1537619" cy="1292620"/>
            <a:chOff x="4946174" y="152320"/>
            <a:chExt cx="1537619" cy="129262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5350A43-756F-2F3C-EF28-DD775D9BBAA6}"/>
                </a:ext>
              </a:extLst>
            </p:cNvPr>
            <p:cNvSpPr/>
            <p:nvPr/>
          </p:nvSpPr>
          <p:spPr>
            <a:xfrm>
              <a:off x="5025815" y="152320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1E3E2D8-8181-E74C-A8B6-AD125A93E65A}"/>
                </a:ext>
              </a:extLst>
            </p:cNvPr>
            <p:cNvSpPr/>
            <p:nvPr/>
          </p:nvSpPr>
          <p:spPr>
            <a:xfrm>
              <a:off x="4946174" y="181502"/>
              <a:ext cx="153761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Vector</a:t>
              </a:r>
            </a:p>
          </p:txBody>
        </p:sp>
        <p:pic>
          <p:nvPicPr>
            <p:cNvPr id="43" name="Imagen 42" descr="Icono&#10;&#10;El contenido generado por IA puede ser incorrecto.">
              <a:extLst>
                <a:ext uri="{FF2B5EF4-FFF2-40B4-BE49-F238E27FC236}">
                  <a16:creationId xmlns:a16="http://schemas.microsoft.com/office/drawing/2014/main" id="{E6DF562F-26C9-65C9-FDFE-AD8405F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181" y="758100"/>
              <a:ext cx="609604" cy="609604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1DDF7D0-2B93-EF91-2A37-0D84797DC294}"/>
              </a:ext>
            </a:extLst>
          </p:cNvPr>
          <p:cNvGrpSpPr/>
          <p:nvPr/>
        </p:nvGrpSpPr>
        <p:grpSpPr>
          <a:xfrm>
            <a:off x="6814439" y="1370740"/>
            <a:ext cx="1537619" cy="1292620"/>
            <a:chOff x="6881317" y="188207"/>
            <a:chExt cx="1537619" cy="129262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0BB5540-8831-5900-D525-327FC69A76F6}"/>
                </a:ext>
              </a:extLst>
            </p:cNvPr>
            <p:cNvSpPr/>
            <p:nvPr/>
          </p:nvSpPr>
          <p:spPr>
            <a:xfrm>
              <a:off x="6960958" y="188207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CAC4508-3126-988D-4001-F6E16568F924}"/>
                </a:ext>
              </a:extLst>
            </p:cNvPr>
            <p:cNvSpPr/>
            <p:nvPr/>
          </p:nvSpPr>
          <p:spPr>
            <a:xfrm>
              <a:off x="6881317" y="188207"/>
              <a:ext cx="153761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Similaridad</a:t>
              </a:r>
              <a:endParaRPr lang="es-E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5" name="Imagen 44" descr="Logotipo, Icono&#10;&#10;El contenido generado por IA puede ser incorrecto.">
              <a:extLst>
                <a:ext uri="{FF2B5EF4-FFF2-40B4-BE49-F238E27FC236}">
                  <a16:creationId xmlns:a16="http://schemas.microsoft.com/office/drawing/2014/main" id="{9B5645D2-5F13-9D86-28F2-683E8059E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307" y="613054"/>
              <a:ext cx="777873" cy="77787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069C8EE-57ED-F447-9C53-4DE0FC0AB005}"/>
              </a:ext>
            </a:extLst>
          </p:cNvPr>
          <p:cNvGrpSpPr/>
          <p:nvPr/>
        </p:nvGrpSpPr>
        <p:grpSpPr>
          <a:xfrm>
            <a:off x="8846241" y="1356252"/>
            <a:ext cx="1537619" cy="1292620"/>
            <a:chOff x="8913119" y="173719"/>
            <a:chExt cx="1537619" cy="1292620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639399D-2302-4F10-8070-237B98B2211C}"/>
                </a:ext>
              </a:extLst>
            </p:cNvPr>
            <p:cNvSpPr/>
            <p:nvPr/>
          </p:nvSpPr>
          <p:spPr>
            <a:xfrm>
              <a:off x="8992760" y="173719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5E3AE041-A356-E2A1-2B73-2B6BDB34DFFC}"/>
                </a:ext>
              </a:extLst>
            </p:cNvPr>
            <p:cNvSpPr/>
            <p:nvPr/>
          </p:nvSpPr>
          <p:spPr>
            <a:xfrm>
              <a:off x="8913119" y="185054"/>
              <a:ext cx="153761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Índice</a:t>
              </a:r>
            </a:p>
            <a:p>
              <a:pPr algn="ctr"/>
              <a:r>
                <a:rPr lang="es-ES" sz="20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</a:t>
              </a:r>
              <a:r>
                <a:rPr lang="es-ES" sz="2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ectores</a:t>
              </a:r>
              <a:endParaRPr lang="es-E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7" name="Imagen 46" descr="Icono&#10;&#10;El contenido generado por IA puede ser incorrecto.">
              <a:extLst>
                <a:ext uri="{FF2B5EF4-FFF2-40B4-BE49-F238E27FC236}">
                  <a16:creationId xmlns:a16="http://schemas.microsoft.com/office/drawing/2014/main" id="{5AC47929-0B65-0F60-C05E-0BB5EB28E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074" y="832731"/>
              <a:ext cx="543708" cy="54370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FA6CBB6-C797-7279-9426-14E51D457C32}"/>
              </a:ext>
            </a:extLst>
          </p:cNvPr>
          <p:cNvGrpSpPr/>
          <p:nvPr/>
        </p:nvGrpSpPr>
        <p:grpSpPr>
          <a:xfrm>
            <a:off x="4879296" y="3140127"/>
            <a:ext cx="1537619" cy="1292620"/>
            <a:chOff x="10868052" y="176073"/>
            <a:chExt cx="1537619" cy="129262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FCD8BA5C-AAC3-585F-C2E3-A5DC01787343}"/>
                </a:ext>
              </a:extLst>
            </p:cNvPr>
            <p:cNvSpPr/>
            <p:nvPr/>
          </p:nvSpPr>
          <p:spPr>
            <a:xfrm>
              <a:off x="10947693" y="176073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0E16DF3-4878-2C72-D836-6C638CB6E599}"/>
                </a:ext>
              </a:extLst>
            </p:cNvPr>
            <p:cNvSpPr/>
            <p:nvPr/>
          </p:nvSpPr>
          <p:spPr>
            <a:xfrm>
              <a:off x="10868052" y="176073"/>
              <a:ext cx="153761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LLM</a:t>
              </a:r>
            </a:p>
          </p:txBody>
        </p:sp>
        <p:pic>
          <p:nvPicPr>
            <p:cNvPr id="49" name="Imagen 48" descr="Logotipo&#10;&#10;El contenido generado por IA puede ser incorrecto.">
              <a:extLst>
                <a:ext uri="{FF2B5EF4-FFF2-40B4-BE49-F238E27FC236}">
                  <a16:creationId xmlns:a16="http://schemas.microsoft.com/office/drawing/2014/main" id="{09B374E0-ED15-8D51-0670-4114ED03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1837" y="696311"/>
              <a:ext cx="704067" cy="70406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3D6DB5E-25F8-1431-E256-F5F64D7CACED}"/>
              </a:ext>
            </a:extLst>
          </p:cNvPr>
          <p:cNvGrpSpPr/>
          <p:nvPr/>
        </p:nvGrpSpPr>
        <p:grpSpPr>
          <a:xfrm>
            <a:off x="6894080" y="3072904"/>
            <a:ext cx="1537619" cy="1303996"/>
            <a:chOff x="7799868" y="3785226"/>
            <a:chExt cx="1537619" cy="1303996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62C8200E-006E-A1A3-565D-DC2D14967D35}"/>
                </a:ext>
              </a:extLst>
            </p:cNvPr>
            <p:cNvSpPr/>
            <p:nvPr/>
          </p:nvSpPr>
          <p:spPr>
            <a:xfrm>
              <a:off x="7868384" y="3796602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F3CAE58B-2602-2FA7-CB23-FFCC741F8214}"/>
                </a:ext>
              </a:extLst>
            </p:cNvPr>
            <p:cNvSpPr/>
            <p:nvPr/>
          </p:nvSpPr>
          <p:spPr>
            <a:xfrm>
              <a:off x="7799868" y="3785226"/>
              <a:ext cx="1537619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800" b="0" cap="none" spc="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Prompt</a:t>
              </a:r>
              <a:endPara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57" name="Imagen 56" descr="Icono&#10;&#10;El contenido generado por IA puede ser incorrecto.">
              <a:extLst>
                <a:ext uri="{FF2B5EF4-FFF2-40B4-BE49-F238E27FC236}">
                  <a16:creationId xmlns:a16="http://schemas.microsoft.com/office/drawing/2014/main" id="{F2BF8C5D-45D1-FEA8-7E9F-A374BF5E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528" y="4236763"/>
              <a:ext cx="778723" cy="77872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8753783-8686-2756-2C86-658E7D95AC25}"/>
              </a:ext>
            </a:extLst>
          </p:cNvPr>
          <p:cNvGrpSpPr/>
          <p:nvPr/>
        </p:nvGrpSpPr>
        <p:grpSpPr>
          <a:xfrm>
            <a:off x="8966255" y="3084280"/>
            <a:ext cx="1537619" cy="1344475"/>
            <a:chOff x="9797274" y="3744747"/>
            <a:chExt cx="1537619" cy="1344475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1B2CA2C-0395-7B48-9719-94DA913DF448}"/>
                </a:ext>
              </a:extLst>
            </p:cNvPr>
            <p:cNvSpPr/>
            <p:nvPr/>
          </p:nvSpPr>
          <p:spPr>
            <a:xfrm>
              <a:off x="9876916" y="3796602"/>
              <a:ext cx="1378338" cy="1292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C0737F2-8701-7B2B-F7F6-CBC7FA4D5ADD}"/>
                </a:ext>
              </a:extLst>
            </p:cNvPr>
            <p:cNvSpPr/>
            <p:nvPr/>
          </p:nvSpPr>
          <p:spPr>
            <a:xfrm>
              <a:off x="9797274" y="3744747"/>
              <a:ext cx="153761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Chat con datos</a:t>
              </a:r>
            </a:p>
          </p:txBody>
        </p:sp>
        <p:pic>
          <p:nvPicPr>
            <p:cNvPr id="59" name="Imagen 58" descr="Imagen que contiene Forma&#10;&#10;El contenido generado por IA puede ser incorrecto.">
              <a:extLst>
                <a:ext uri="{FF2B5EF4-FFF2-40B4-BE49-F238E27FC236}">
                  <a16:creationId xmlns:a16="http://schemas.microsoft.com/office/drawing/2014/main" id="{054AE9BF-CA42-B0F3-B793-9BB1C97D3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983" y="4436301"/>
              <a:ext cx="538264" cy="538264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70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2B7356-6F8A-3E9F-D5A9-1EA52BEF076C}"/>
              </a:ext>
            </a:extLst>
          </p:cNvPr>
          <p:cNvSpPr/>
          <p:nvPr/>
        </p:nvSpPr>
        <p:spPr>
          <a:xfrm>
            <a:off x="3561167" y="4197984"/>
            <a:ext cx="1378338" cy="18882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D3C2720-53AA-925A-BC4A-636E28214C85}"/>
              </a:ext>
            </a:extLst>
          </p:cNvPr>
          <p:cNvSpPr/>
          <p:nvPr/>
        </p:nvSpPr>
        <p:spPr>
          <a:xfrm>
            <a:off x="3561167" y="1237533"/>
            <a:ext cx="1378338" cy="18882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49C501-8FD7-4249-9AA8-74894605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vector?</a:t>
            </a:r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0429D4B-2A31-7021-8992-23527B54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02" y="4579102"/>
            <a:ext cx="1259281" cy="1259281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BB568687-773A-66D9-63FA-4BBC9D5B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02" y="1477928"/>
            <a:ext cx="1259281" cy="1259281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309E010-094B-E6D1-E40C-619D9F77D51F}"/>
              </a:ext>
            </a:extLst>
          </p:cNvPr>
          <p:cNvSpPr/>
          <p:nvPr/>
        </p:nvSpPr>
        <p:spPr>
          <a:xfrm>
            <a:off x="4991386" y="598141"/>
            <a:ext cx="6579555" cy="6393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CARACTERÍSTICAS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48DD0C2-EAAF-3D20-C0A1-B59551670FE1}"/>
              </a:ext>
            </a:extLst>
          </p:cNvPr>
          <p:cNvSpPr/>
          <p:nvPr/>
        </p:nvSpPr>
        <p:spPr>
          <a:xfrm>
            <a:off x="4991385" y="3494176"/>
            <a:ext cx="6579555" cy="6393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CARACTERÍSTICAS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FDC616C-E9A0-F8D8-26CF-6E436989A39D}"/>
              </a:ext>
            </a:extLst>
          </p:cNvPr>
          <p:cNvSpPr/>
          <p:nvPr/>
        </p:nvSpPr>
        <p:spPr>
          <a:xfrm>
            <a:off x="5674887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Vehículo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4DA9C9E-CD4F-5DC2-8754-5B7F1AA6A6E3}"/>
              </a:ext>
            </a:extLst>
          </p:cNvPr>
          <p:cNvSpPr/>
          <p:nvPr/>
        </p:nvSpPr>
        <p:spPr>
          <a:xfrm>
            <a:off x="7040002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flota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39DC57B-34CB-735A-42AC-861F560E1E6D}"/>
              </a:ext>
            </a:extLst>
          </p:cNvPr>
          <p:cNvSpPr/>
          <p:nvPr/>
        </p:nvSpPr>
        <p:spPr>
          <a:xfrm>
            <a:off x="8541304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alas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55B32CF-DCDB-2B6C-7B65-9AF00749576A}"/>
              </a:ext>
            </a:extLst>
          </p:cNvPr>
          <p:cNvSpPr/>
          <p:nvPr/>
        </p:nvSpPr>
        <p:spPr>
          <a:xfrm>
            <a:off x="10042606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 metros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715CC9A-B364-26DE-F1A2-4F98197CDBE4}"/>
              </a:ext>
            </a:extLst>
          </p:cNvPr>
          <p:cNvSpPr/>
          <p:nvPr/>
        </p:nvSpPr>
        <p:spPr>
          <a:xfrm>
            <a:off x="5674887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ser vivo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B3CA8BE-7670-53F0-6F4A-209645420438}"/>
              </a:ext>
            </a:extLst>
          </p:cNvPr>
          <p:cNvSpPr/>
          <p:nvPr/>
        </p:nvSpPr>
        <p:spPr>
          <a:xfrm>
            <a:off x="7040002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Vuela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87B7F38-CDC9-7816-C055-A4FBA272DAA3}"/>
              </a:ext>
            </a:extLst>
          </p:cNvPr>
          <p:cNvSpPr/>
          <p:nvPr/>
        </p:nvSpPr>
        <p:spPr>
          <a:xfrm>
            <a:off x="8541304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Gasolina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00B0AF1-D889-7844-1CA5-BD0A115B0289}"/>
              </a:ext>
            </a:extLst>
          </p:cNvPr>
          <p:cNvSpPr/>
          <p:nvPr/>
        </p:nvSpPr>
        <p:spPr>
          <a:xfrm>
            <a:off x="10042606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Lleva personas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FA02B01-A89C-A0D4-0EDD-10ED800927CD}"/>
              </a:ext>
            </a:extLst>
          </p:cNvPr>
          <p:cNvSpPr/>
          <p:nvPr/>
        </p:nvSpPr>
        <p:spPr>
          <a:xfrm>
            <a:off x="5674887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Aviones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55F4440-A837-4D20-8FFF-B8DF50BF0D21}"/>
              </a:ext>
            </a:extLst>
          </p:cNvPr>
          <p:cNvSpPr/>
          <p:nvPr/>
        </p:nvSpPr>
        <p:spPr>
          <a:xfrm>
            <a:off x="7040002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motor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34102A3-865C-155C-B85B-9DB9ABF3F984}"/>
              </a:ext>
            </a:extLst>
          </p:cNvPr>
          <p:cNvSpPr/>
          <p:nvPr/>
        </p:nvSpPr>
        <p:spPr>
          <a:xfrm>
            <a:off x="8541304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pies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8228C0-EE53-256A-C8D9-601C72B3D766}"/>
              </a:ext>
            </a:extLst>
          </p:cNvPr>
          <p:cNvSpPr/>
          <p:nvPr/>
        </p:nvSpPr>
        <p:spPr>
          <a:xfrm>
            <a:off x="10042606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habla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72DF5AF-C0C2-11B8-56E2-D79A48FD863A}"/>
              </a:ext>
            </a:extLst>
          </p:cNvPr>
          <p:cNvSpPr/>
          <p:nvPr/>
        </p:nvSpPr>
        <p:spPr>
          <a:xfrm>
            <a:off x="5674887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Vehículo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394087F-AC8D-A98C-22A3-C3D06773DFE7}"/>
              </a:ext>
            </a:extLst>
          </p:cNvPr>
          <p:cNvSpPr/>
          <p:nvPr/>
        </p:nvSpPr>
        <p:spPr>
          <a:xfrm>
            <a:off x="7040002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Flota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35F6D2A-D6F8-8ADF-120D-07BCB5C20046}"/>
              </a:ext>
            </a:extLst>
          </p:cNvPr>
          <p:cNvSpPr/>
          <p:nvPr/>
        </p:nvSpPr>
        <p:spPr>
          <a:xfrm>
            <a:off x="8541304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alas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0CB4A6E-C656-5B2E-E23B-41D3A9B0F9C2}"/>
              </a:ext>
            </a:extLst>
          </p:cNvPr>
          <p:cNvSpPr/>
          <p:nvPr/>
        </p:nvSpPr>
        <p:spPr>
          <a:xfrm>
            <a:off x="10042606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80 metros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C7D8566-C99F-B4E5-E2BB-D51E7DD9D56F}"/>
              </a:ext>
            </a:extLst>
          </p:cNvPr>
          <p:cNvSpPr/>
          <p:nvPr/>
        </p:nvSpPr>
        <p:spPr>
          <a:xfrm>
            <a:off x="5674887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ser vivo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3E1E770-0C80-21C6-C1C4-348B011184CC}"/>
              </a:ext>
            </a:extLst>
          </p:cNvPr>
          <p:cNvSpPr/>
          <p:nvPr/>
        </p:nvSpPr>
        <p:spPr>
          <a:xfrm>
            <a:off x="7040002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vuela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A648A4B-EB02-D555-CA8C-F0639B9019FF}"/>
              </a:ext>
            </a:extLst>
          </p:cNvPr>
          <p:cNvSpPr/>
          <p:nvPr/>
        </p:nvSpPr>
        <p:spPr>
          <a:xfrm>
            <a:off x="8541304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Gasolina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27C65E1-566B-17C0-78BE-62CAECEED1F4}"/>
              </a:ext>
            </a:extLst>
          </p:cNvPr>
          <p:cNvSpPr/>
          <p:nvPr/>
        </p:nvSpPr>
        <p:spPr>
          <a:xfrm>
            <a:off x="10042606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Lleva personas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5B996C6-379D-F9B7-26F5-B93B2A7DDEDB}"/>
              </a:ext>
            </a:extLst>
          </p:cNvPr>
          <p:cNvSpPr/>
          <p:nvPr/>
        </p:nvSpPr>
        <p:spPr>
          <a:xfrm>
            <a:off x="5674887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Barcos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6C0A579-EF94-AA67-4D92-E25C7134008B}"/>
              </a:ext>
            </a:extLst>
          </p:cNvPr>
          <p:cNvSpPr/>
          <p:nvPr/>
        </p:nvSpPr>
        <p:spPr>
          <a:xfrm>
            <a:off x="7040002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motor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31E7EAAD-099E-BA19-965B-154087EA4577}"/>
              </a:ext>
            </a:extLst>
          </p:cNvPr>
          <p:cNvSpPr/>
          <p:nvPr/>
        </p:nvSpPr>
        <p:spPr>
          <a:xfrm>
            <a:off x="8541304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pies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0CD3A14-D248-245C-0FF6-D768BB8BC2B5}"/>
              </a:ext>
            </a:extLst>
          </p:cNvPr>
          <p:cNvSpPr/>
          <p:nvPr/>
        </p:nvSpPr>
        <p:spPr>
          <a:xfrm>
            <a:off x="10042606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habla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EBAFF81-36DA-7E23-D38C-2731C739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9" y="142092"/>
            <a:ext cx="1103475" cy="9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954B-F54E-7B11-DEAE-68F58E33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462E0F6-E38F-0985-073B-28C05C58C80B}"/>
              </a:ext>
            </a:extLst>
          </p:cNvPr>
          <p:cNvSpPr/>
          <p:nvPr/>
        </p:nvSpPr>
        <p:spPr>
          <a:xfrm>
            <a:off x="3561167" y="4197984"/>
            <a:ext cx="1378338" cy="18882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BAD1B14-CCF9-502D-B845-DA27DD8329CE}"/>
              </a:ext>
            </a:extLst>
          </p:cNvPr>
          <p:cNvSpPr/>
          <p:nvPr/>
        </p:nvSpPr>
        <p:spPr>
          <a:xfrm>
            <a:off x="3561167" y="1237533"/>
            <a:ext cx="1378338" cy="18882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7B9AE2-9A8C-76AA-5FEE-5D6C2531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vector?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95A137A-25E2-A2B5-C17B-EF2AD2268CFB}"/>
              </a:ext>
            </a:extLst>
          </p:cNvPr>
          <p:cNvSpPr/>
          <p:nvPr/>
        </p:nvSpPr>
        <p:spPr>
          <a:xfrm>
            <a:off x="4991386" y="598141"/>
            <a:ext cx="6579555" cy="6393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CARACTERÍSTICAS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E1224A6-956F-0C6C-928B-5B7042B51BBB}"/>
              </a:ext>
            </a:extLst>
          </p:cNvPr>
          <p:cNvSpPr/>
          <p:nvPr/>
        </p:nvSpPr>
        <p:spPr>
          <a:xfrm>
            <a:off x="4991385" y="3494176"/>
            <a:ext cx="6579555" cy="6393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CARACTERÍSTICAS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1FF4E40-6AB8-E170-4865-299CDE0D6EF2}"/>
              </a:ext>
            </a:extLst>
          </p:cNvPr>
          <p:cNvSpPr/>
          <p:nvPr/>
        </p:nvSpPr>
        <p:spPr>
          <a:xfrm>
            <a:off x="5674887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Humano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F6C8051-E640-968A-1B30-6574B2CE14AA}"/>
              </a:ext>
            </a:extLst>
          </p:cNvPr>
          <p:cNvSpPr/>
          <p:nvPr/>
        </p:nvSpPr>
        <p:spPr>
          <a:xfrm>
            <a:off x="7040002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flota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8EDF110-1FB1-CE42-EA89-5CEF7BF804B7}"/>
              </a:ext>
            </a:extLst>
          </p:cNvPr>
          <p:cNvSpPr/>
          <p:nvPr/>
        </p:nvSpPr>
        <p:spPr>
          <a:xfrm>
            <a:off x="8541304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alas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F6C6A33-3C04-031A-28C3-28D452875779}"/>
              </a:ext>
            </a:extLst>
          </p:cNvPr>
          <p:cNvSpPr/>
          <p:nvPr/>
        </p:nvSpPr>
        <p:spPr>
          <a:xfrm>
            <a:off x="10042606" y="4343594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2 manos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25FE5DF-7445-D4F9-AD3F-D6ECD096C09B}"/>
              </a:ext>
            </a:extLst>
          </p:cNvPr>
          <p:cNvSpPr/>
          <p:nvPr/>
        </p:nvSpPr>
        <p:spPr>
          <a:xfrm>
            <a:off x="5674887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ser vivo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037DC98-CBD3-F601-99EE-D8BB909A5403}"/>
              </a:ext>
            </a:extLst>
          </p:cNvPr>
          <p:cNvSpPr/>
          <p:nvPr/>
        </p:nvSpPr>
        <p:spPr>
          <a:xfrm>
            <a:off x="7040002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Vuela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0394FC-D360-C63A-9114-0FBC15DCE7E7}"/>
              </a:ext>
            </a:extLst>
          </p:cNvPr>
          <p:cNvSpPr/>
          <p:nvPr/>
        </p:nvSpPr>
        <p:spPr>
          <a:xfrm>
            <a:off x="8541304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Energía: Comida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435FA3-661B-FAA5-2506-5871F14E3912}"/>
              </a:ext>
            </a:extLst>
          </p:cNvPr>
          <p:cNvSpPr/>
          <p:nvPr/>
        </p:nvSpPr>
        <p:spPr>
          <a:xfrm>
            <a:off x="10042606" y="506019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Habla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13959BE-26FD-D98C-EC9E-0AF05CD94F73}"/>
              </a:ext>
            </a:extLst>
          </p:cNvPr>
          <p:cNvSpPr/>
          <p:nvPr/>
        </p:nvSpPr>
        <p:spPr>
          <a:xfrm>
            <a:off x="5674887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Mamifero</a:t>
            </a:r>
            <a:endParaRPr lang="es-E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E25320B-3E2F-E967-C5AB-1F223825B0F2}"/>
              </a:ext>
            </a:extLst>
          </p:cNvPr>
          <p:cNvSpPr/>
          <p:nvPr/>
        </p:nvSpPr>
        <p:spPr>
          <a:xfrm>
            <a:off x="7040002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Camina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32929D2-A608-B414-383D-8710E458ECCF}"/>
              </a:ext>
            </a:extLst>
          </p:cNvPr>
          <p:cNvSpPr/>
          <p:nvPr/>
        </p:nvSpPr>
        <p:spPr>
          <a:xfrm>
            <a:off x="8541304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2 pies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E31CF65-E178-EA58-2BA4-C5DE991A8531}"/>
              </a:ext>
            </a:extLst>
          </p:cNvPr>
          <p:cNvSpPr/>
          <p:nvPr/>
        </p:nvSpPr>
        <p:spPr>
          <a:xfrm>
            <a:off x="10042606" y="577680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Ropa amarilla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8D78FBA-C5F5-65D5-ABAB-0D508D76EB82}"/>
              </a:ext>
            </a:extLst>
          </p:cNvPr>
          <p:cNvSpPr/>
          <p:nvPr/>
        </p:nvSpPr>
        <p:spPr>
          <a:xfrm>
            <a:off x="5674887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Humano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421793A-0417-3473-F2A1-5DFAD87972C2}"/>
              </a:ext>
            </a:extLst>
          </p:cNvPr>
          <p:cNvSpPr/>
          <p:nvPr/>
        </p:nvSpPr>
        <p:spPr>
          <a:xfrm>
            <a:off x="7040002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flota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56D6D87-35CB-146B-1A83-D11B7461B51F}"/>
              </a:ext>
            </a:extLst>
          </p:cNvPr>
          <p:cNvSpPr/>
          <p:nvPr/>
        </p:nvSpPr>
        <p:spPr>
          <a:xfrm>
            <a:off x="8541304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alas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5FC7890-EA3A-0BA5-EA4D-A915CC692B41}"/>
              </a:ext>
            </a:extLst>
          </p:cNvPr>
          <p:cNvSpPr/>
          <p:nvPr/>
        </p:nvSpPr>
        <p:spPr>
          <a:xfrm>
            <a:off x="10042606" y="1447558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2 manos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590378CD-87B5-274D-B487-76EAD13BB6A1}"/>
              </a:ext>
            </a:extLst>
          </p:cNvPr>
          <p:cNvSpPr/>
          <p:nvPr/>
        </p:nvSpPr>
        <p:spPr>
          <a:xfrm>
            <a:off x="5674887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 vivo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ED86A16-2119-BF84-A8E1-CCA312BD56ED}"/>
              </a:ext>
            </a:extLst>
          </p:cNvPr>
          <p:cNvSpPr/>
          <p:nvPr/>
        </p:nvSpPr>
        <p:spPr>
          <a:xfrm>
            <a:off x="7040002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vuela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FBB04D9-53BA-FE82-305F-930238964465}"/>
              </a:ext>
            </a:extLst>
          </p:cNvPr>
          <p:cNvSpPr/>
          <p:nvPr/>
        </p:nvSpPr>
        <p:spPr>
          <a:xfrm>
            <a:off x="8541304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Enerigía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Comida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B8F5881-0B72-8F22-9844-9B61D4B88811}"/>
              </a:ext>
            </a:extLst>
          </p:cNvPr>
          <p:cNvSpPr/>
          <p:nvPr/>
        </p:nvSpPr>
        <p:spPr>
          <a:xfrm>
            <a:off x="10042606" y="2164162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Habla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5C61FD3-6525-F3B9-4FF8-07389CFAD9F6}"/>
              </a:ext>
            </a:extLst>
          </p:cNvPr>
          <p:cNvSpPr/>
          <p:nvPr/>
        </p:nvSpPr>
        <p:spPr>
          <a:xfrm>
            <a:off x="5674887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Mamífero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30C01B8-3AB0-BD6B-CA30-D7617AB3BF47}"/>
              </a:ext>
            </a:extLst>
          </p:cNvPr>
          <p:cNvSpPr/>
          <p:nvPr/>
        </p:nvSpPr>
        <p:spPr>
          <a:xfrm>
            <a:off x="7040002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Camina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8F1907A-4F56-101F-D7A7-9C66912B3802}"/>
              </a:ext>
            </a:extLst>
          </p:cNvPr>
          <p:cNvSpPr/>
          <p:nvPr/>
        </p:nvSpPr>
        <p:spPr>
          <a:xfrm>
            <a:off x="8541304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Tiene 2 pies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1C74A20-FF6C-594F-959B-AFB1656FFE6A}"/>
              </a:ext>
            </a:extLst>
          </p:cNvPr>
          <p:cNvSpPr/>
          <p:nvPr/>
        </p:nvSpPr>
        <p:spPr>
          <a:xfrm>
            <a:off x="10042606" y="2880766"/>
            <a:ext cx="1160410" cy="4033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Ropa verde</a:t>
            </a:r>
          </a:p>
        </p:txBody>
      </p:sp>
      <p:pic>
        <p:nvPicPr>
          <p:cNvPr id="37" name="Imagen 36" descr="Icono&#10;&#10;El contenido generado por IA puede ser incorrecto.">
            <a:extLst>
              <a:ext uri="{FF2B5EF4-FFF2-40B4-BE49-F238E27FC236}">
                <a16:creationId xmlns:a16="http://schemas.microsoft.com/office/drawing/2014/main" id="{0AA19C1B-DB11-A76F-818E-5DEBB215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96" y="4420368"/>
            <a:ext cx="1279660" cy="127966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6DAAF5D-BD2F-5D5C-3375-43949497D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54" y="1576390"/>
            <a:ext cx="1175544" cy="117554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4CDC33B-E2E8-C9D9-6B22-F52A3734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9" y="142092"/>
            <a:ext cx="1103475" cy="9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324147"/>
      </a:accent1>
      <a:accent2>
        <a:srgbClr val="0093DD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ppt/theme/themeOverride3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3F3F3F"/>
    </a:dk2>
    <a:lt2>
      <a:srgbClr val="E5DEDB"/>
    </a:lt2>
    <a:accent1>
      <a:srgbClr val="324147"/>
    </a:accent1>
    <a:accent2>
      <a:srgbClr val="0093DD"/>
    </a:accent2>
    <a:accent3>
      <a:srgbClr val="107E7E"/>
    </a:accent3>
    <a:accent4>
      <a:srgbClr val="73158D"/>
    </a:accent4>
    <a:accent5>
      <a:srgbClr val="C9421D"/>
    </a:accent5>
    <a:accent6>
      <a:srgbClr val="199F1F"/>
    </a:accent6>
    <a:hlink>
      <a:srgbClr val="2998E3"/>
    </a:hlink>
    <a:folHlink>
      <a:srgbClr val="F110F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4c7bcf79-b679-40f8-be69-68cade67a1ba"/>
    <ds:schemaRef ds:uri="d6b31ee8-d8e5-4736-9888-27fda560a1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58386CD-59D2-4BC4-8FE7-40F4419B0498}">
  <ds:schemaRefs>
    <ds:schemaRef ds:uri="4c7bcf79-b679-40f8-be69-68cade67a1ba"/>
    <ds:schemaRef ds:uri="d6b31ee8-d8e5-4736-9888-27fda560a1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1452</Words>
  <Application>Microsoft Office PowerPoint</Application>
  <PresentationFormat>Panorámica</PresentationFormat>
  <Paragraphs>363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ADLaM Display</vt:lpstr>
      <vt:lpstr>Arial</vt:lpstr>
      <vt:lpstr>Calibri</vt:lpstr>
      <vt:lpstr>Segoe UI</vt:lpstr>
      <vt:lpstr>Segoe UI Black</vt:lpstr>
      <vt:lpstr>Segoe UI Semibold</vt:lpstr>
      <vt:lpstr>Segoe UI Semilight</vt:lpstr>
      <vt:lpstr>Office Theme</vt:lpstr>
      <vt:lpstr>Implementando RAG Local sobre SQL Server</vt:lpstr>
      <vt:lpstr>¡Gracias sponsors!</vt:lpstr>
      <vt:lpstr>Presentación de PowerPoint</vt:lpstr>
      <vt:lpstr>Presentación de PowerPoint</vt:lpstr>
      <vt:lpstr>Agenda</vt:lpstr>
      <vt:lpstr>IA &amp; SQL</vt:lpstr>
      <vt:lpstr>Conceptos Clave</vt:lpstr>
      <vt:lpstr>¿Qué es un vector?</vt:lpstr>
      <vt:lpstr>¿Qué es un vector?</vt:lpstr>
      <vt:lpstr>Presentación de PowerPoint</vt:lpstr>
      <vt:lpstr>Vectores y Embeddings</vt:lpstr>
      <vt:lpstr>Búsqueda de similitud usando COSENOS</vt:lpstr>
      <vt:lpstr>Índice Vectores</vt:lpstr>
      <vt:lpstr>Presentación de PowerPoint</vt:lpstr>
      <vt:lpstr>Prompt</vt:lpstr>
      <vt:lpstr>Presentación de PowerPoint</vt:lpstr>
      <vt:lpstr>Chat con Datos</vt:lpstr>
      <vt:lpstr>IA en SQL Server 2025</vt:lpstr>
      <vt:lpstr>Conceptos Clave</vt:lpstr>
      <vt:lpstr>Conceptos Clave</vt:lpstr>
      <vt:lpstr>Nuevas funcionalidades</vt:lpstr>
      <vt:lpstr>Tipo de datos Vector en SQL</vt:lpstr>
      <vt:lpstr>Generación de embeddings</vt:lpstr>
      <vt:lpstr>AI_GENERATE_EMBEDDINGS</vt:lpstr>
      <vt:lpstr>CREATE EXTERNAL MODEL</vt:lpstr>
      <vt:lpstr>sp_invoke_external_endpoint</vt:lpstr>
      <vt:lpstr>sp_invoke_external_endpoint</vt:lpstr>
      <vt:lpstr>Presentación de PowerPoint</vt:lpstr>
      <vt:lpstr>AI_GENERATE_CHUNKS</vt:lpstr>
      <vt:lpstr>Vector_Distance</vt:lpstr>
      <vt:lpstr>VECTOR_SEARCH</vt:lpstr>
      <vt:lpstr>Referencias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Roberto Carrancio</cp:lastModifiedBy>
  <cp:revision>67</cp:revision>
  <dcterms:created xsi:type="dcterms:W3CDTF">2020-02-08T21:32:28Z</dcterms:created>
  <dcterms:modified xsi:type="dcterms:W3CDTF">2025-11-28T14:58:49Z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